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84" r:id="rId2"/>
    <p:sldId id="281" r:id="rId3"/>
    <p:sldId id="285" r:id="rId4"/>
    <p:sldId id="267" r:id="rId5"/>
    <p:sldId id="277" r:id="rId6"/>
    <p:sldId id="278" r:id="rId7"/>
    <p:sldId id="274" r:id="rId8"/>
    <p:sldId id="271" r:id="rId9"/>
    <p:sldId id="275" r:id="rId10"/>
    <p:sldId id="283" r:id="rId11"/>
    <p:sldId id="276" r:id="rId12"/>
    <p:sldId id="280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E699"/>
    <a:srgbClr val="DAE3F3"/>
    <a:srgbClr val="C5E0B4"/>
    <a:srgbClr val="F4B183"/>
    <a:srgbClr val="4472C4"/>
    <a:srgbClr val="E7E6E6"/>
    <a:srgbClr val="000000"/>
    <a:srgbClr val="92D050"/>
    <a:srgbClr val="2F528F"/>
    <a:srgbClr val="EDED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96"/>
  </p:normalViewPr>
  <p:slideViewPr>
    <p:cSldViewPr snapToGrid="0" snapToObjects="1">
      <p:cViewPr varScale="1">
        <p:scale>
          <a:sx n="65" d="100"/>
          <a:sy n="65" d="100"/>
        </p:scale>
        <p:origin x="83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4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169BD5-6E58-9740-9513-9B7EE56CC09E}" type="datetimeFigureOut">
              <a:rPr lang="en-US" smtClean="0"/>
              <a:t>9/6/2018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F1F170-33F4-FC49-850E-C07A51FC47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7419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F1F170-33F4-FC49-850E-C07A51FC47F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1864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F1F170-33F4-FC49-850E-C07A51FC47F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4903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F1F170-33F4-FC49-850E-C07A51FC47F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9247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F1F170-33F4-FC49-850E-C07A51FC47F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9315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F1F170-33F4-FC49-850E-C07A51FC47F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2829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F1F170-33F4-FC49-850E-C07A51FC47F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7655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F1F170-33F4-FC49-850E-C07A51FC47F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6747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45553-E807-1C41-B3FD-8A4495867D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F4A54B-C6C6-0E45-9B83-AB02F5F709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B8E853-5CB6-AF4C-8D8E-558091C0D7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DBAE4A-7EF8-1C4B-B7EE-A693E5C5672D}" type="datetimeFigureOut">
              <a:rPr lang="en-US" smtClean="0"/>
              <a:t>9/6/2018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6B6AE1-E9E6-3E4A-AF90-714E114E8F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E27CA2-E6C3-A34F-93DD-8B55AD6DF0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807CE-8DAB-5F48-AFDC-01AEB8356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9354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06D90-BA62-D347-8CE2-FB7AC92B3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865D2C8-4D4B-C84A-940E-531CEE69F7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305228-2101-E94A-8EFA-F986924032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DBAE4A-7EF8-1C4B-B7EE-A693E5C5672D}" type="datetimeFigureOut">
              <a:rPr lang="en-US" smtClean="0"/>
              <a:t>9/6/2018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5E62C0-CB98-3349-ADE0-CDBF8F7026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D5EE51-96EA-D846-9932-87C50C4548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807CE-8DAB-5F48-AFDC-01AEB8356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7321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62088BE-0CE2-3042-8198-9642871B5BF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252FD6-983F-DE4C-BE76-33492F277F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1E965A-2AE0-474E-9ED0-8783BF54BD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DBAE4A-7EF8-1C4B-B7EE-A693E5C5672D}" type="datetimeFigureOut">
              <a:rPr lang="en-US" smtClean="0"/>
              <a:t>9/6/2018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365F1B-FF28-5D43-8A68-1C4E3688B6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33F233-9A64-8F46-818E-7D5018630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807CE-8DAB-5F48-AFDC-01AEB8356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8643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02EB9-1405-BD42-8421-64B6E90AA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D0EC46-2EAF-FF4A-99F9-E0470EE957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83AE86-23E4-BD40-A694-286AFF878F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DBAE4A-7EF8-1C4B-B7EE-A693E5C5672D}" type="datetimeFigureOut">
              <a:rPr lang="en-US" smtClean="0"/>
              <a:t>9/6/2018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07AFF1-9791-2546-AFD2-94AA088FEC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CAE39C-5B6B-A145-8513-1358948470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807CE-8DAB-5F48-AFDC-01AEB8356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2485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6964F7-BD90-5F49-A1D6-B2488EEB75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C58C66-CDA4-A34C-BFF2-8B996E5102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796D4C-B4B9-A547-98FC-254BD9E8FE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DBAE4A-7EF8-1C4B-B7EE-A693E5C5672D}" type="datetimeFigureOut">
              <a:rPr lang="en-US" smtClean="0"/>
              <a:t>9/6/2018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E9830E-A033-2D45-930F-B2E9D3AF9B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2936FD-D97F-CC48-AEA7-04CC737F8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807CE-8DAB-5F48-AFDC-01AEB8356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3893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B35C4F-0A6D-1A46-9265-7B561E5BD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1F6731-742F-F24B-A765-054F072F37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50F6B7-AB79-6C43-9305-0854E0E06B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6D5CE5-4952-4249-A2A0-E3F1C3D4BF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DBAE4A-7EF8-1C4B-B7EE-A693E5C5672D}" type="datetimeFigureOut">
              <a:rPr lang="en-US" smtClean="0"/>
              <a:t>9/6/2018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5E8540-261D-C447-9C19-55E5F9A02E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56BB49-E4F2-C949-96B2-96FE69CDA4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807CE-8DAB-5F48-AFDC-01AEB8356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117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BB0BE-3AE3-8646-B22B-8589A51230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5E1F97-C0B0-1E46-9EA4-3E1D0C0497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2A00D8-6F1E-B649-AB7F-175EE16753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B1CEF4-C8C7-E141-9704-E27B27FB3C5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0C374D5-5E11-594A-820C-26EFA55AFE1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76A5D9C-5A22-E949-A95B-A049A4B852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DBAE4A-7EF8-1C4B-B7EE-A693E5C5672D}" type="datetimeFigureOut">
              <a:rPr lang="en-US" smtClean="0"/>
              <a:t>9/6/2018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396EED-D2B0-3B4B-BBF3-B0F69553E1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D5F4B3C-CB16-E440-90B6-4FC5457F08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807CE-8DAB-5F48-AFDC-01AEB8356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3428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AD8AE0-F15A-BA4E-A5E5-9EB2BAB63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2B959F-CFD4-2C41-A67A-825F8E3757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DBAE4A-7EF8-1C4B-B7EE-A693E5C5672D}" type="datetimeFigureOut">
              <a:rPr lang="en-US" smtClean="0"/>
              <a:t>9/6/2018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42A52D-6E12-7E4E-BE7C-1D5C6DF36B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934423-28AF-934E-A42A-FF7EEEFD4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807CE-8DAB-5F48-AFDC-01AEB8356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9914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6B8662-161E-9A4E-AAF6-4FE81289B9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DBAE4A-7EF8-1C4B-B7EE-A693E5C5672D}" type="datetimeFigureOut">
              <a:rPr lang="en-US" smtClean="0"/>
              <a:t>9/6/2018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C06B762-6AF2-C94C-8202-56E904CAAA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D48C73-3F1C-0E49-B3D6-D10BF3A45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807CE-8DAB-5F48-AFDC-01AEB8356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8409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6FFD0-BC09-6C45-86EE-17C6D5EF9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1811B2-E54B-0E44-B9E0-D3DD0D387A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184156-7C22-4C42-AA26-758E29DAE7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835FCC-C3BB-0D44-9A3A-7F55A21AA3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DBAE4A-7EF8-1C4B-B7EE-A693E5C5672D}" type="datetimeFigureOut">
              <a:rPr lang="en-US" smtClean="0"/>
              <a:t>9/6/2018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33F200-B060-1E44-9D14-95DEDA34FC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7F1105-E89B-8540-BC7E-13343176F1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807CE-8DAB-5F48-AFDC-01AEB8356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4861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A94FA5-04F5-A74B-835B-5B2CD2BAE3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709D260-E55E-4B42-BF19-C38A24860E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A3C4C3-CA09-AB49-8C02-FF5F34B6A1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EFCB42-A50F-A94B-B67A-B6D9740930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DBAE4A-7EF8-1C4B-B7EE-A693E5C5672D}" type="datetimeFigureOut">
              <a:rPr lang="en-US" smtClean="0"/>
              <a:t>9/6/2018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292552-FF6B-5E48-BADE-657B87B2D0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4753D0-3679-B648-8B12-852F13281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807CE-8DAB-5F48-AFDC-01AEB8356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06399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6E81406-E8E7-154B-B6BC-CF242B684B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77CB6A-D41E-604A-8075-AFA3831672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70334A-FC2F-E14D-892D-70EA0025FAC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DBAE4A-7EF8-1C4B-B7EE-A693E5C5672D}" type="datetimeFigureOut">
              <a:rPr lang="en-US" smtClean="0"/>
              <a:t>9/6/2018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A36B25-A547-484A-B501-929F4C70E0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8E82DB-0518-444D-9638-6ECC1EAFA2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A807CE-8DAB-5F48-AFDC-01AEB8356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0303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tiff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11" Type="http://schemas.openxmlformats.org/officeDocument/2006/relationships/image" Target="../media/image53.jpeg"/><Relationship Id="rId5" Type="http://schemas.openxmlformats.org/officeDocument/2006/relationships/image" Target="../media/image47.png"/><Relationship Id="rId10" Type="http://schemas.openxmlformats.org/officeDocument/2006/relationships/image" Target="../media/image52.png"/><Relationship Id="rId4" Type="http://schemas.openxmlformats.org/officeDocument/2006/relationships/image" Target="../media/image46.png"/><Relationship Id="rId9" Type="http://schemas.openxmlformats.org/officeDocument/2006/relationships/image" Target="../media/image51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54.e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5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pari.math.u-bordeaux.fr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github.com/km-git-acc/dbn_upper_bound" TargetMode="External"/><Relationship Id="rId4" Type="http://schemas.openxmlformats.org/officeDocument/2006/relationships/hyperlink" Target="http://arblib.org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3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2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160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1.png"/><Relationship Id="rId3" Type="http://schemas.openxmlformats.org/officeDocument/2006/relationships/image" Target="../media/image29.tiff"/><Relationship Id="rId7" Type="http://schemas.openxmlformats.org/officeDocument/2006/relationships/image" Target="../media/image3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260.png"/><Relationship Id="rId4" Type="http://schemas.openxmlformats.org/officeDocument/2006/relationships/image" Target="../media/image31.png"/><Relationship Id="rId9" Type="http://schemas.openxmlformats.org/officeDocument/2006/relationships/image" Target="../media/image30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0.png"/><Relationship Id="rId3" Type="http://schemas.openxmlformats.org/officeDocument/2006/relationships/image" Target="../media/image310.png"/><Relationship Id="rId7" Type="http://schemas.openxmlformats.org/officeDocument/2006/relationships/image" Target="../media/image34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0.png"/><Relationship Id="rId5" Type="http://schemas.openxmlformats.org/officeDocument/2006/relationships/image" Target="../media/image33.png"/><Relationship Id="rId4" Type="http://schemas.openxmlformats.org/officeDocument/2006/relationships/image" Target="../media/image33.png"/><Relationship Id="rId9" Type="http://schemas.openxmlformats.org/officeDocument/2006/relationships/image" Target="../media/image3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extBox 65">
            <a:extLst>
              <a:ext uri="{FF2B5EF4-FFF2-40B4-BE49-F238E27FC236}">
                <a16:creationId xmlns:a16="http://schemas.microsoft.com/office/drawing/2014/main" id="{4357C5CA-635A-6047-B126-35C90284C533}"/>
              </a:ext>
            </a:extLst>
          </p:cNvPr>
          <p:cNvSpPr txBox="1"/>
          <p:nvPr/>
        </p:nvSpPr>
        <p:spPr>
          <a:xfrm>
            <a:off x="5019779" y="3837063"/>
            <a:ext cx="2249424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D.H.J. Polymath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/>
              <a:t>July 2018</a:t>
            </a:r>
          </a:p>
          <a:p>
            <a:pPr algn="ctr"/>
            <a:endParaRPr lang="en-US" sz="2400" dirty="0"/>
          </a:p>
          <a:p>
            <a:pPr algn="ctr"/>
            <a:r>
              <a:rPr lang="en-US" dirty="0"/>
              <a:t>V1.6 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90FA3772-BD6D-894C-9F32-DD44C84AA13A}"/>
              </a:ext>
            </a:extLst>
          </p:cNvPr>
          <p:cNvSpPr txBox="1"/>
          <p:nvPr/>
        </p:nvSpPr>
        <p:spPr>
          <a:xfrm>
            <a:off x="3378157" y="1139767"/>
            <a:ext cx="5386731" cy="19645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Overview of the “Barrier Approach”</a:t>
            </a:r>
          </a:p>
          <a:p>
            <a:pPr algn="ctr">
              <a:lnSpc>
                <a:spcPct val="150000"/>
              </a:lnSpc>
            </a:pPr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to lower the upper bound of the </a:t>
            </a:r>
          </a:p>
          <a:p>
            <a:pPr algn="ctr">
              <a:lnSpc>
                <a:spcPct val="150000"/>
              </a:lnSpc>
            </a:pPr>
            <a:r>
              <a:rPr lang="en-US" sz="2800" i="1" dirty="0">
                <a:solidFill>
                  <a:schemeClr val="accent6">
                    <a:lumMod val="75000"/>
                  </a:schemeClr>
                </a:solidFill>
              </a:rPr>
              <a:t>de </a:t>
            </a:r>
            <a:r>
              <a:rPr lang="en-US" sz="2800" i="1" dirty="0" err="1">
                <a:solidFill>
                  <a:schemeClr val="accent6">
                    <a:lumMod val="75000"/>
                  </a:schemeClr>
                </a:solidFill>
              </a:rPr>
              <a:t>Bruijn</a:t>
            </a:r>
            <a:r>
              <a:rPr lang="en-US" sz="2800" i="1" dirty="0">
                <a:solidFill>
                  <a:schemeClr val="accent6">
                    <a:lumMod val="75000"/>
                  </a:schemeClr>
                </a:solidFill>
              </a:rPr>
              <a:t>-Newman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constant.</a:t>
            </a:r>
          </a:p>
        </p:txBody>
      </p:sp>
    </p:spTree>
    <p:extLst>
      <p:ext uri="{BB962C8B-B14F-4D97-AF65-F5344CB8AC3E}">
        <p14:creationId xmlns:p14="http://schemas.microsoft.com/office/powerpoint/2010/main" val="14598878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2FB2ACC8-3632-0D43-94BE-13F989E39012}"/>
              </a:ext>
            </a:extLst>
          </p:cNvPr>
          <p:cNvSpPr txBox="1"/>
          <p:nvPr/>
        </p:nvSpPr>
        <p:spPr>
          <a:xfrm>
            <a:off x="2802298" y="-11185"/>
            <a:ext cx="71620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Optimizations made to improve computation speed</a:t>
            </a:r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85B355B1-0121-2740-B7D5-E439B04DD434}"/>
              </a:ext>
            </a:extLst>
          </p:cNvPr>
          <p:cNvCxnSpPr/>
          <p:nvPr/>
        </p:nvCxnSpPr>
        <p:spPr>
          <a:xfrm>
            <a:off x="0" y="434503"/>
            <a:ext cx="12192000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8FE39C6-7AD5-4DC2-9B15-032ADDB942F9}"/>
              </a:ext>
            </a:extLst>
          </p:cNvPr>
          <p:cNvCxnSpPr>
            <a:cxnSpLocks/>
          </p:cNvCxnSpPr>
          <p:nvPr/>
        </p:nvCxnSpPr>
        <p:spPr>
          <a:xfrm>
            <a:off x="6263985" y="450480"/>
            <a:ext cx="0" cy="6272041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1A0B563-FCC2-4A13-A25B-256A3ACCBC9F}"/>
              </a:ext>
            </a:extLst>
          </p:cNvPr>
          <p:cNvSpPr txBox="1"/>
          <p:nvPr/>
        </p:nvSpPr>
        <p:spPr>
          <a:xfrm>
            <a:off x="2056310" y="479214"/>
            <a:ext cx="2405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i="1" dirty="0">
                <a:solidFill>
                  <a:srgbClr val="002060"/>
                </a:solidFill>
              </a:rPr>
              <a:t>Barrier Optimizations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6D6053C4-402B-4485-A434-231799509E66}"/>
              </a:ext>
            </a:extLst>
          </p:cNvPr>
          <p:cNvSpPr txBox="1"/>
          <p:nvPr/>
        </p:nvSpPr>
        <p:spPr>
          <a:xfrm>
            <a:off x="7762573" y="479214"/>
            <a:ext cx="2996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i="1" dirty="0">
                <a:solidFill>
                  <a:srgbClr val="002060"/>
                </a:solidFill>
              </a:rPr>
              <a:t>Euler Bounds Optimizations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EEE4560-37D7-4D24-B6ED-B069FCD7748B}"/>
              </a:ext>
            </a:extLst>
          </p:cNvPr>
          <p:cNvSpPr txBox="1"/>
          <p:nvPr/>
        </p:nvSpPr>
        <p:spPr>
          <a:xfrm>
            <a:off x="145872" y="1772484"/>
            <a:ext cx="417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FF0000"/>
                </a:solidFill>
              </a:rPr>
              <a:t>1.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FA1147F-0DCD-4754-9139-74C81D338FE1}"/>
              </a:ext>
            </a:extLst>
          </p:cNvPr>
          <p:cNvCxnSpPr/>
          <p:nvPr/>
        </p:nvCxnSpPr>
        <p:spPr>
          <a:xfrm flipV="1">
            <a:off x="772769" y="1305808"/>
            <a:ext cx="0" cy="11231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29013944-A20E-4FB0-8BC6-D4A5AB631D5C}"/>
              </a:ext>
            </a:extLst>
          </p:cNvPr>
          <p:cNvCxnSpPr>
            <a:cxnSpLocks/>
          </p:cNvCxnSpPr>
          <p:nvPr/>
        </p:nvCxnSpPr>
        <p:spPr>
          <a:xfrm>
            <a:off x="766145" y="2432245"/>
            <a:ext cx="403929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79C0259B-0773-4C66-83A8-3AE916C88BDE}"/>
              </a:ext>
            </a:extLst>
          </p:cNvPr>
          <p:cNvSpPr/>
          <p:nvPr/>
        </p:nvSpPr>
        <p:spPr>
          <a:xfrm>
            <a:off x="904460" y="1166609"/>
            <a:ext cx="3747052" cy="1198880"/>
          </a:xfrm>
          <a:custGeom>
            <a:avLst/>
            <a:gdLst>
              <a:gd name="connsiteX0" fmla="*/ 0 w 3770776"/>
              <a:gd name="connsiteY0" fmla="*/ 1083416 h 1198880"/>
              <a:gd name="connsiteX1" fmla="*/ 168965 w 3770776"/>
              <a:gd name="connsiteY1" fmla="*/ 397616 h 1198880"/>
              <a:gd name="connsiteX2" fmla="*/ 457200 w 3770776"/>
              <a:gd name="connsiteY2" fmla="*/ 1043660 h 1198880"/>
              <a:gd name="connsiteX3" fmla="*/ 785191 w 3770776"/>
              <a:gd name="connsiteY3" fmla="*/ 834938 h 1198880"/>
              <a:gd name="connsiteX4" fmla="*/ 1013791 w 3770776"/>
              <a:gd name="connsiteY4" fmla="*/ 1013843 h 1198880"/>
              <a:gd name="connsiteX5" fmla="*/ 1341782 w 3770776"/>
              <a:gd name="connsiteY5" fmla="*/ 775303 h 1198880"/>
              <a:gd name="connsiteX6" fmla="*/ 1610139 w 3770776"/>
              <a:gd name="connsiteY6" fmla="*/ 1073477 h 1198880"/>
              <a:gd name="connsiteX7" fmla="*/ 1918252 w 3770776"/>
              <a:gd name="connsiteY7" fmla="*/ 815060 h 1198880"/>
              <a:gd name="connsiteX8" fmla="*/ 2146852 w 3770776"/>
              <a:gd name="connsiteY8" fmla="*/ 1123173 h 1198880"/>
              <a:gd name="connsiteX9" fmla="*/ 2266122 w 3770776"/>
              <a:gd name="connsiteY9" fmla="*/ 51 h 1198880"/>
              <a:gd name="connsiteX10" fmla="*/ 2355574 w 3770776"/>
              <a:gd name="connsiteY10" fmla="*/ 1172869 h 1198880"/>
              <a:gd name="connsiteX11" fmla="*/ 2643809 w 3770776"/>
              <a:gd name="connsiteY11" fmla="*/ 834938 h 1198880"/>
              <a:gd name="connsiteX12" fmla="*/ 2802835 w 3770776"/>
              <a:gd name="connsiteY12" fmla="*/ 1093356 h 1198880"/>
              <a:gd name="connsiteX13" fmla="*/ 3091069 w 3770776"/>
              <a:gd name="connsiteY13" fmla="*/ 646095 h 1198880"/>
              <a:gd name="connsiteX14" fmla="*/ 3319669 w 3770776"/>
              <a:gd name="connsiteY14" fmla="*/ 1113234 h 1198880"/>
              <a:gd name="connsiteX15" fmla="*/ 3558209 w 3770776"/>
              <a:gd name="connsiteY15" fmla="*/ 695790 h 1198880"/>
              <a:gd name="connsiteX16" fmla="*/ 3747052 w 3770776"/>
              <a:gd name="connsiteY16" fmla="*/ 805121 h 1198880"/>
              <a:gd name="connsiteX17" fmla="*/ 3766930 w 3770776"/>
              <a:gd name="connsiteY17" fmla="*/ 974086 h 1198880"/>
              <a:gd name="connsiteX18" fmla="*/ 3737113 w 3770776"/>
              <a:gd name="connsiteY18" fmla="*/ 1083416 h 1198880"/>
              <a:gd name="connsiteX0" fmla="*/ 0 w 3758485"/>
              <a:gd name="connsiteY0" fmla="*/ 1083416 h 1198880"/>
              <a:gd name="connsiteX1" fmla="*/ 168965 w 3758485"/>
              <a:gd name="connsiteY1" fmla="*/ 397616 h 1198880"/>
              <a:gd name="connsiteX2" fmla="*/ 457200 w 3758485"/>
              <a:gd name="connsiteY2" fmla="*/ 1043660 h 1198880"/>
              <a:gd name="connsiteX3" fmla="*/ 785191 w 3758485"/>
              <a:gd name="connsiteY3" fmla="*/ 834938 h 1198880"/>
              <a:gd name="connsiteX4" fmla="*/ 1013791 w 3758485"/>
              <a:gd name="connsiteY4" fmla="*/ 1013843 h 1198880"/>
              <a:gd name="connsiteX5" fmla="*/ 1341782 w 3758485"/>
              <a:gd name="connsiteY5" fmla="*/ 775303 h 1198880"/>
              <a:gd name="connsiteX6" fmla="*/ 1610139 w 3758485"/>
              <a:gd name="connsiteY6" fmla="*/ 1073477 h 1198880"/>
              <a:gd name="connsiteX7" fmla="*/ 1918252 w 3758485"/>
              <a:gd name="connsiteY7" fmla="*/ 815060 h 1198880"/>
              <a:gd name="connsiteX8" fmla="*/ 2146852 w 3758485"/>
              <a:gd name="connsiteY8" fmla="*/ 1123173 h 1198880"/>
              <a:gd name="connsiteX9" fmla="*/ 2266122 w 3758485"/>
              <a:gd name="connsiteY9" fmla="*/ 51 h 1198880"/>
              <a:gd name="connsiteX10" fmla="*/ 2355574 w 3758485"/>
              <a:gd name="connsiteY10" fmla="*/ 1172869 h 1198880"/>
              <a:gd name="connsiteX11" fmla="*/ 2643809 w 3758485"/>
              <a:gd name="connsiteY11" fmla="*/ 834938 h 1198880"/>
              <a:gd name="connsiteX12" fmla="*/ 2802835 w 3758485"/>
              <a:gd name="connsiteY12" fmla="*/ 1093356 h 1198880"/>
              <a:gd name="connsiteX13" fmla="*/ 3091069 w 3758485"/>
              <a:gd name="connsiteY13" fmla="*/ 646095 h 1198880"/>
              <a:gd name="connsiteX14" fmla="*/ 3319669 w 3758485"/>
              <a:gd name="connsiteY14" fmla="*/ 1113234 h 1198880"/>
              <a:gd name="connsiteX15" fmla="*/ 3558209 w 3758485"/>
              <a:gd name="connsiteY15" fmla="*/ 695790 h 1198880"/>
              <a:gd name="connsiteX16" fmla="*/ 3747052 w 3758485"/>
              <a:gd name="connsiteY16" fmla="*/ 805121 h 1198880"/>
              <a:gd name="connsiteX17" fmla="*/ 3737113 w 3758485"/>
              <a:gd name="connsiteY17" fmla="*/ 1083416 h 1198880"/>
              <a:gd name="connsiteX0" fmla="*/ 0 w 3747052"/>
              <a:gd name="connsiteY0" fmla="*/ 1083416 h 1198880"/>
              <a:gd name="connsiteX1" fmla="*/ 168965 w 3747052"/>
              <a:gd name="connsiteY1" fmla="*/ 397616 h 1198880"/>
              <a:gd name="connsiteX2" fmla="*/ 457200 w 3747052"/>
              <a:gd name="connsiteY2" fmla="*/ 1043660 h 1198880"/>
              <a:gd name="connsiteX3" fmla="*/ 785191 w 3747052"/>
              <a:gd name="connsiteY3" fmla="*/ 834938 h 1198880"/>
              <a:gd name="connsiteX4" fmla="*/ 1013791 w 3747052"/>
              <a:gd name="connsiteY4" fmla="*/ 1013843 h 1198880"/>
              <a:gd name="connsiteX5" fmla="*/ 1341782 w 3747052"/>
              <a:gd name="connsiteY5" fmla="*/ 775303 h 1198880"/>
              <a:gd name="connsiteX6" fmla="*/ 1610139 w 3747052"/>
              <a:gd name="connsiteY6" fmla="*/ 1073477 h 1198880"/>
              <a:gd name="connsiteX7" fmla="*/ 1918252 w 3747052"/>
              <a:gd name="connsiteY7" fmla="*/ 815060 h 1198880"/>
              <a:gd name="connsiteX8" fmla="*/ 2146852 w 3747052"/>
              <a:gd name="connsiteY8" fmla="*/ 1123173 h 1198880"/>
              <a:gd name="connsiteX9" fmla="*/ 2266122 w 3747052"/>
              <a:gd name="connsiteY9" fmla="*/ 51 h 1198880"/>
              <a:gd name="connsiteX10" fmla="*/ 2355574 w 3747052"/>
              <a:gd name="connsiteY10" fmla="*/ 1172869 h 1198880"/>
              <a:gd name="connsiteX11" fmla="*/ 2643809 w 3747052"/>
              <a:gd name="connsiteY11" fmla="*/ 834938 h 1198880"/>
              <a:gd name="connsiteX12" fmla="*/ 2802835 w 3747052"/>
              <a:gd name="connsiteY12" fmla="*/ 1093356 h 1198880"/>
              <a:gd name="connsiteX13" fmla="*/ 3091069 w 3747052"/>
              <a:gd name="connsiteY13" fmla="*/ 646095 h 1198880"/>
              <a:gd name="connsiteX14" fmla="*/ 3319669 w 3747052"/>
              <a:gd name="connsiteY14" fmla="*/ 1113234 h 1198880"/>
              <a:gd name="connsiteX15" fmla="*/ 3558209 w 3747052"/>
              <a:gd name="connsiteY15" fmla="*/ 695790 h 1198880"/>
              <a:gd name="connsiteX16" fmla="*/ 3747052 w 3747052"/>
              <a:gd name="connsiteY16" fmla="*/ 805121 h 1198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747052" h="1198880">
                <a:moveTo>
                  <a:pt x="0" y="1083416"/>
                </a:moveTo>
                <a:cubicBezTo>
                  <a:pt x="46382" y="743829"/>
                  <a:pt x="92765" y="404242"/>
                  <a:pt x="168965" y="397616"/>
                </a:cubicBezTo>
                <a:cubicBezTo>
                  <a:pt x="245165" y="390990"/>
                  <a:pt x="354496" y="970773"/>
                  <a:pt x="457200" y="1043660"/>
                </a:cubicBezTo>
                <a:cubicBezTo>
                  <a:pt x="559904" y="1116547"/>
                  <a:pt x="692426" y="839907"/>
                  <a:pt x="785191" y="834938"/>
                </a:cubicBezTo>
                <a:cubicBezTo>
                  <a:pt x="877956" y="829969"/>
                  <a:pt x="921026" y="1023782"/>
                  <a:pt x="1013791" y="1013843"/>
                </a:cubicBezTo>
                <a:cubicBezTo>
                  <a:pt x="1106556" y="1003904"/>
                  <a:pt x="1242391" y="765364"/>
                  <a:pt x="1341782" y="775303"/>
                </a:cubicBezTo>
                <a:cubicBezTo>
                  <a:pt x="1441173" y="785242"/>
                  <a:pt x="1514061" y="1066851"/>
                  <a:pt x="1610139" y="1073477"/>
                </a:cubicBezTo>
                <a:cubicBezTo>
                  <a:pt x="1706217" y="1080103"/>
                  <a:pt x="1828800" y="806777"/>
                  <a:pt x="1918252" y="815060"/>
                </a:cubicBezTo>
                <a:cubicBezTo>
                  <a:pt x="2007704" y="823343"/>
                  <a:pt x="2088874" y="1259008"/>
                  <a:pt x="2146852" y="1123173"/>
                </a:cubicBezTo>
                <a:cubicBezTo>
                  <a:pt x="2204830" y="987338"/>
                  <a:pt x="2231335" y="-8232"/>
                  <a:pt x="2266122" y="51"/>
                </a:cubicBezTo>
                <a:cubicBezTo>
                  <a:pt x="2300909" y="8334"/>
                  <a:pt x="2292626" y="1033721"/>
                  <a:pt x="2355574" y="1172869"/>
                </a:cubicBezTo>
                <a:cubicBezTo>
                  <a:pt x="2418522" y="1312017"/>
                  <a:pt x="2569265" y="848190"/>
                  <a:pt x="2643809" y="834938"/>
                </a:cubicBezTo>
                <a:cubicBezTo>
                  <a:pt x="2718353" y="821686"/>
                  <a:pt x="2728292" y="1124830"/>
                  <a:pt x="2802835" y="1093356"/>
                </a:cubicBezTo>
                <a:cubicBezTo>
                  <a:pt x="2877378" y="1061882"/>
                  <a:pt x="3004930" y="642782"/>
                  <a:pt x="3091069" y="646095"/>
                </a:cubicBezTo>
                <a:cubicBezTo>
                  <a:pt x="3177208" y="649408"/>
                  <a:pt x="3241812" y="1104952"/>
                  <a:pt x="3319669" y="1113234"/>
                </a:cubicBezTo>
                <a:cubicBezTo>
                  <a:pt x="3397526" y="1121516"/>
                  <a:pt x="3486979" y="747142"/>
                  <a:pt x="3558209" y="695790"/>
                </a:cubicBezTo>
                <a:cubicBezTo>
                  <a:pt x="3629440" y="644438"/>
                  <a:pt x="3717235" y="740517"/>
                  <a:pt x="3747052" y="805121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8D3BC84-F9C0-4562-B1C8-2DA55C825DB1}"/>
              </a:ext>
            </a:extLst>
          </p:cNvPr>
          <p:cNvSpPr txBox="1"/>
          <p:nvPr/>
        </p:nvSpPr>
        <p:spPr>
          <a:xfrm>
            <a:off x="9940" y="1386960"/>
            <a:ext cx="139534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100" dirty="0"/>
              <a:t>|(A+B)/B0|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AE320952-20BC-4E94-94FA-19043F3609E2}"/>
              </a:ext>
            </a:extLst>
          </p:cNvPr>
          <p:cNvSpPr txBox="1"/>
          <p:nvPr/>
        </p:nvSpPr>
        <p:spPr>
          <a:xfrm>
            <a:off x="1275520" y="2433828"/>
            <a:ext cx="139534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100" dirty="0"/>
              <a:t>X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31ADB84-DE29-4E56-9B7C-60000EF87119}"/>
              </a:ext>
            </a:extLst>
          </p:cNvPr>
          <p:cNvCxnSpPr>
            <a:cxnSpLocks/>
          </p:cNvCxnSpPr>
          <p:nvPr/>
        </p:nvCxnSpPr>
        <p:spPr>
          <a:xfrm>
            <a:off x="1588259" y="2568078"/>
            <a:ext cx="25567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F365D0F-7A43-419A-92EC-A6B36C915107}"/>
              </a:ext>
            </a:extLst>
          </p:cNvPr>
          <p:cNvCxnSpPr/>
          <p:nvPr/>
        </p:nvCxnSpPr>
        <p:spPr>
          <a:xfrm>
            <a:off x="3117850" y="1642220"/>
            <a:ext cx="0" cy="786710"/>
          </a:xfrm>
          <a:prstGeom prst="line">
            <a:avLst/>
          </a:prstGeom>
          <a:ln>
            <a:solidFill>
              <a:srgbClr val="C0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1F7EDDB9-047F-4A0D-8738-11B0703959B3}"/>
              </a:ext>
            </a:extLst>
          </p:cNvPr>
          <p:cNvCxnSpPr/>
          <p:nvPr/>
        </p:nvCxnSpPr>
        <p:spPr>
          <a:xfrm>
            <a:off x="3200400" y="1648570"/>
            <a:ext cx="0" cy="786710"/>
          </a:xfrm>
          <a:prstGeom prst="line">
            <a:avLst/>
          </a:prstGeom>
          <a:ln>
            <a:solidFill>
              <a:srgbClr val="C0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1153B24C-F21F-4238-8F14-80EA67B5CC88}"/>
              </a:ext>
            </a:extLst>
          </p:cNvPr>
          <p:cNvSpPr txBox="1"/>
          <p:nvPr/>
        </p:nvSpPr>
        <p:spPr>
          <a:xfrm>
            <a:off x="2844799" y="2397180"/>
            <a:ext cx="236960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700" dirty="0"/>
              <a:t>Optimal Barrier Region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A4ECAF83-28F2-4543-B39B-7B5B08D090DA}"/>
              </a:ext>
            </a:extLst>
          </p:cNvPr>
          <p:cNvSpPr txBox="1"/>
          <p:nvPr/>
        </p:nvSpPr>
        <p:spPr>
          <a:xfrm>
            <a:off x="145872" y="3537496"/>
            <a:ext cx="417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FF0000"/>
                </a:solidFill>
              </a:rPr>
              <a:t>2.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A3BC7AA3-FCFC-43B4-A70B-D7F1EA8944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489" y="2936725"/>
            <a:ext cx="3225966" cy="1524078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E22815A6-9FE6-3447-B7E0-D490F7525447}"/>
              </a:ext>
            </a:extLst>
          </p:cNvPr>
          <p:cNvGrpSpPr/>
          <p:nvPr/>
        </p:nvGrpSpPr>
        <p:grpSpPr>
          <a:xfrm>
            <a:off x="3599090" y="3070545"/>
            <a:ext cx="2545050" cy="1131079"/>
            <a:chOff x="6336400" y="3641705"/>
            <a:chExt cx="2545050" cy="1131079"/>
          </a:xfrm>
        </p:grpSpPr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D3E0E367-3233-41AE-86A5-193D8A374575}"/>
                </a:ext>
              </a:extLst>
            </p:cNvPr>
            <p:cNvSpPr txBox="1"/>
            <p:nvPr/>
          </p:nvSpPr>
          <p:spPr>
            <a:xfrm>
              <a:off x="6336400" y="3641705"/>
              <a:ext cx="2545050" cy="1131079"/>
            </a:xfrm>
            <a:prstGeom prst="rect">
              <a:avLst/>
            </a:prstGeom>
            <a:solidFill>
              <a:srgbClr val="FFE699"/>
            </a:solidFill>
          </p:spPr>
          <p:txBody>
            <a:bodyPr wrap="square" rtlCol="0">
              <a:spAutoFit/>
            </a:bodyPr>
            <a:lstStyle/>
            <a:p>
              <a:r>
                <a:rPr lang="en-IN" sz="1050" dirty="0"/>
                <a:t>A larger t step</a:t>
              </a:r>
              <a:r>
                <a:rPr lang="en-IN" sz="900" dirty="0"/>
                <a:t>:</a:t>
              </a:r>
            </a:p>
            <a:p>
              <a:endParaRPr lang="en-IN" sz="900" dirty="0"/>
            </a:p>
            <a:p>
              <a:endParaRPr lang="en-IN" sz="900" dirty="0"/>
            </a:p>
            <a:p>
              <a:endParaRPr lang="en-IN" sz="900" dirty="0"/>
            </a:p>
            <a:p>
              <a:endParaRPr lang="en-IN" sz="900" dirty="0"/>
            </a:p>
            <a:p>
              <a:r>
                <a:rPr lang="en-IN" sz="1050" dirty="0"/>
                <a:t>is allowed due to a conservatively chosen mesh gap 1/</a:t>
              </a:r>
              <a:r>
                <a:rPr lang="en-IN" sz="1050" i="1" dirty="0" err="1"/>
                <a:t>ddzbound</a:t>
              </a:r>
              <a:r>
                <a:rPr lang="en-IN" sz="1050" dirty="0"/>
                <a:t>.</a:t>
              </a:r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7F584115-41BA-4FE9-98B8-B32773D0B5A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81021" y="3878835"/>
              <a:ext cx="2473030" cy="492473"/>
            </a:xfrm>
            <a:prstGeom prst="rect">
              <a:avLst/>
            </a:prstGeom>
          </p:spPr>
        </p:pic>
      </p:grpSp>
      <p:sp>
        <p:nvSpPr>
          <p:cNvPr id="95" name="TextBox 94">
            <a:extLst>
              <a:ext uri="{FF2B5EF4-FFF2-40B4-BE49-F238E27FC236}">
                <a16:creationId xmlns:a16="http://schemas.microsoft.com/office/drawing/2014/main" id="{718BE071-B930-46C5-8D2E-AB08C10573B6}"/>
              </a:ext>
            </a:extLst>
          </p:cNvPr>
          <p:cNvSpPr txBox="1"/>
          <p:nvPr/>
        </p:nvSpPr>
        <p:spPr>
          <a:xfrm>
            <a:off x="145872" y="5444982"/>
            <a:ext cx="417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FF0000"/>
                </a:solidFill>
              </a:rPr>
              <a:t>3.</a:t>
            </a:r>
          </a:p>
        </p:txBody>
      </p:sp>
      <p:sp>
        <p:nvSpPr>
          <p:cNvPr id="32" name="Arc 31">
            <a:extLst>
              <a:ext uri="{FF2B5EF4-FFF2-40B4-BE49-F238E27FC236}">
                <a16:creationId xmlns:a16="http://schemas.microsoft.com/office/drawing/2014/main" id="{A59EC568-100E-4C67-A062-254FAEEAD084}"/>
              </a:ext>
            </a:extLst>
          </p:cNvPr>
          <p:cNvSpPr/>
          <p:nvPr/>
        </p:nvSpPr>
        <p:spPr>
          <a:xfrm rot="11378152">
            <a:off x="812504" y="5333634"/>
            <a:ext cx="3469957" cy="792787"/>
          </a:xfrm>
          <a:prstGeom prst="arc">
            <a:avLst>
              <a:gd name="adj1" fmla="val 11958722"/>
              <a:gd name="adj2" fmla="val 2130905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BBAEF4E3-521C-4F33-AC20-E738D79B0566}"/>
              </a:ext>
            </a:extLst>
          </p:cNvPr>
          <p:cNvGrpSpPr/>
          <p:nvPr/>
        </p:nvGrpSpPr>
        <p:grpSpPr>
          <a:xfrm>
            <a:off x="705797" y="5238958"/>
            <a:ext cx="3319505" cy="1123122"/>
            <a:chOff x="6819544" y="971388"/>
            <a:chExt cx="3319505" cy="1123122"/>
          </a:xfrm>
        </p:grpSpPr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AB1FF975-8A4B-44E0-AF3F-3649351E3B06}"/>
                </a:ext>
              </a:extLst>
            </p:cNvPr>
            <p:cNvCxnSpPr/>
            <p:nvPr/>
          </p:nvCxnSpPr>
          <p:spPr>
            <a:xfrm flipV="1">
              <a:off x="6823144" y="971388"/>
              <a:ext cx="0" cy="112312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id="{3DDDC1EE-0070-405A-91B9-E2D7417407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19544" y="2085285"/>
              <a:ext cx="3319505" cy="458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2BC15127-6179-4197-BF9F-551AC2FE4578}"/>
                </a:ext>
              </a:extLst>
            </p:cNvPr>
            <p:cNvSpPr/>
            <p:nvPr/>
          </p:nvSpPr>
          <p:spPr>
            <a:xfrm>
              <a:off x="6823717" y="1333353"/>
              <a:ext cx="221349" cy="752811"/>
            </a:xfrm>
            <a:prstGeom prst="rect">
              <a:avLst/>
            </a:prstGeom>
            <a:pattFill prst="dkDnDiag">
              <a:fgClr>
                <a:schemeClr val="accent1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7D513DF9-CFEF-4011-A238-A24FEA5AE6F5}"/>
                </a:ext>
              </a:extLst>
            </p:cNvPr>
            <p:cNvSpPr/>
            <p:nvPr/>
          </p:nvSpPr>
          <p:spPr>
            <a:xfrm>
              <a:off x="7044655" y="1482726"/>
              <a:ext cx="245375" cy="602559"/>
            </a:xfrm>
            <a:prstGeom prst="rect">
              <a:avLst/>
            </a:prstGeom>
            <a:pattFill prst="dkDnDiag">
              <a:fgClr>
                <a:schemeClr val="accent1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24168FD0-A561-437C-B2F3-FD6B1E898763}"/>
                </a:ext>
              </a:extLst>
            </p:cNvPr>
            <p:cNvSpPr/>
            <p:nvPr/>
          </p:nvSpPr>
          <p:spPr>
            <a:xfrm>
              <a:off x="7287550" y="1587420"/>
              <a:ext cx="223568" cy="497865"/>
            </a:xfrm>
            <a:prstGeom prst="rect">
              <a:avLst/>
            </a:prstGeom>
            <a:pattFill prst="dkDnDiag">
              <a:fgClr>
                <a:schemeClr val="accent1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501A1918-94FC-4D59-A369-5F2FD95F3C5B}"/>
                </a:ext>
              </a:extLst>
            </p:cNvPr>
            <p:cNvSpPr/>
            <p:nvPr/>
          </p:nvSpPr>
          <p:spPr>
            <a:xfrm>
              <a:off x="7511509" y="1660310"/>
              <a:ext cx="239476" cy="424975"/>
            </a:xfrm>
            <a:prstGeom prst="rect">
              <a:avLst/>
            </a:prstGeom>
            <a:pattFill prst="dkDnDiag">
              <a:fgClr>
                <a:schemeClr val="accent1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8017E744-1B96-4CDF-8DC8-408124A5BEED}"/>
                </a:ext>
              </a:extLst>
            </p:cNvPr>
            <p:cNvSpPr/>
            <p:nvPr/>
          </p:nvSpPr>
          <p:spPr>
            <a:xfrm>
              <a:off x="7751374" y="1733200"/>
              <a:ext cx="223568" cy="352085"/>
            </a:xfrm>
            <a:prstGeom prst="rect">
              <a:avLst/>
            </a:prstGeom>
            <a:pattFill prst="dkDnDiag">
              <a:fgClr>
                <a:schemeClr val="accent1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12E15059-EF70-4ADB-8A15-5A1040ACFA50}"/>
                </a:ext>
              </a:extLst>
            </p:cNvPr>
            <p:cNvSpPr/>
            <p:nvPr/>
          </p:nvSpPr>
          <p:spPr>
            <a:xfrm>
              <a:off x="7975333" y="1790188"/>
              <a:ext cx="223568" cy="295097"/>
            </a:xfrm>
            <a:prstGeom prst="rect">
              <a:avLst/>
            </a:prstGeom>
            <a:pattFill prst="dkDnDiag">
              <a:fgClr>
                <a:schemeClr val="accent1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51BD4114-F77F-4ACD-BA8E-54AAFDFA5188}"/>
                </a:ext>
              </a:extLst>
            </p:cNvPr>
            <p:cNvSpPr/>
            <p:nvPr/>
          </p:nvSpPr>
          <p:spPr>
            <a:xfrm>
              <a:off x="8199297" y="1835064"/>
              <a:ext cx="223568" cy="250221"/>
            </a:xfrm>
            <a:prstGeom prst="rect">
              <a:avLst/>
            </a:prstGeom>
            <a:pattFill prst="dkDnDiag">
              <a:fgClr>
                <a:schemeClr val="accent1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AE4A130A-E58E-4B04-97BD-FE067861A85F}"/>
                </a:ext>
              </a:extLst>
            </p:cNvPr>
            <p:cNvSpPr/>
            <p:nvPr/>
          </p:nvSpPr>
          <p:spPr>
            <a:xfrm>
              <a:off x="8423261" y="1875038"/>
              <a:ext cx="223568" cy="210247"/>
            </a:xfrm>
            <a:prstGeom prst="rect">
              <a:avLst/>
            </a:prstGeom>
            <a:pattFill prst="dkDnDiag">
              <a:fgClr>
                <a:schemeClr val="accent1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DBEC79D8-3BE7-44FC-BAE0-1DD85E224B48}"/>
                </a:ext>
              </a:extLst>
            </p:cNvPr>
            <p:cNvSpPr/>
            <p:nvPr/>
          </p:nvSpPr>
          <p:spPr>
            <a:xfrm>
              <a:off x="8639273" y="1907018"/>
              <a:ext cx="223568" cy="178268"/>
            </a:xfrm>
            <a:prstGeom prst="rect">
              <a:avLst/>
            </a:prstGeom>
            <a:pattFill prst="dkDnDiag">
              <a:fgClr>
                <a:schemeClr val="accent1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4AFE6A03-93AA-4EEE-9C4D-8FC3AC96EBAA}"/>
                </a:ext>
              </a:extLst>
            </p:cNvPr>
            <p:cNvSpPr/>
            <p:nvPr/>
          </p:nvSpPr>
          <p:spPr>
            <a:xfrm>
              <a:off x="8863234" y="1935988"/>
              <a:ext cx="223568" cy="149297"/>
            </a:xfrm>
            <a:prstGeom prst="rect">
              <a:avLst/>
            </a:prstGeom>
            <a:pattFill prst="dkDnDiag">
              <a:fgClr>
                <a:schemeClr val="accent1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AB826AC3-0B19-42D0-B59A-608FB9203F37}"/>
                </a:ext>
              </a:extLst>
            </p:cNvPr>
            <p:cNvSpPr/>
            <p:nvPr/>
          </p:nvSpPr>
          <p:spPr>
            <a:xfrm>
              <a:off x="9087196" y="1949056"/>
              <a:ext cx="223568" cy="136229"/>
            </a:xfrm>
            <a:prstGeom prst="rect">
              <a:avLst/>
            </a:prstGeom>
            <a:pattFill prst="dkDnDiag">
              <a:fgClr>
                <a:schemeClr val="accent1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91BCE40F-6AFB-4CF6-88E9-10D2A647F9BA}"/>
                </a:ext>
              </a:extLst>
            </p:cNvPr>
            <p:cNvSpPr/>
            <p:nvPr/>
          </p:nvSpPr>
          <p:spPr>
            <a:xfrm>
              <a:off x="9300522" y="1962885"/>
              <a:ext cx="223568" cy="123775"/>
            </a:xfrm>
            <a:prstGeom prst="rect">
              <a:avLst/>
            </a:prstGeom>
            <a:pattFill prst="dkDnDiag">
              <a:fgClr>
                <a:schemeClr val="accent1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133" name="TextBox 132">
            <a:extLst>
              <a:ext uri="{FF2B5EF4-FFF2-40B4-BE49-F238E27FC236}">
                <a16:creationId xmlns:a16="http://schemas.microsoft.com/office/drawing/2014/main" id="{2D972FD9-8D19-4F32-9EAF-004087CD55E6}"/>
              </a:ext>
            </a:extLst>
          </p:cNvPr>
          <p:cNvSpPr txBox="1"/>
          <p:nvPr/>
        </p:nvSpPr>
        <p:spPr>
          <a:xfrm>
            <a:off x="6301060" y="3948864"/>
            <a:ext cx="417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FF0000"/>
                </a:solidFill>
              </a:rPr>
              <a:t>2.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1C9BB3BE-160F-480D-B864-362DC822F1AA}"/>
              </a:ext>
            </a:extLst>
          </p:cNvPr>
          <p:cNvSpPr txBox="1"/>
          <p:nvPr/>
        </p:nvSpPr>
        <p:spPr>
          <a:xfrm>
            <a:off x="6681558" y="3603008"/>
            <a:ext cx="5368984" cy="1046440"/>
          </a:xfrm>
          <a:prstGeom prst="rect">
            <a:avLst/>
          </a:prstGeom>
          <a:solidFill>
            <a:srgbClr val="FFE69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100" dirty="0"/>
              <a:t>Fast conservative error bound for </a:t>
            </a:r>
            <a:r>
              <a:rPr lang="en-IN" sz="1400" dirty="0"/>
              <a:t>[</a:t>
            </a:r>
            <a:r>
              <a:rPr lang="en-IN" sz="1400" dirty="0" err="1"/>
              <a:t>N</a:t>
            </a:r>
            <a:r>
              <a:rPr lang="en-IN" sz="1400" baseline="-25000" dirty="0" err="1"/>
              <a:t>min</a:t>
            </a:r>
            <a:r>
              <a:rPr lang="en-IN" sz="1400" dirty="0"/>
              <a:t>, </a:t>
            </a:r>
            <a:r>
              <a:rPr lang="en-IN" sz="1400" dirty="0" err="1"/>
              <a:t>N</a:t>
            </a:r>
            <a:r>
              <a:rPr lang="en-IN" sz="1400" baseline="-25000" dirty="0" err="1"/>
              <a:t>max</a:t>
            </a:r>
            <a:r>
              <a:rPr lang="en-IN" sz="1400" dirty="0"/>
              <a:t>]. </a:t>
            </a:r>
          </a:p>
          <a:p>
            <a:pPr algn="ctr"/>
            <a:r>
              <a:rPr lang="en-IN" sz="1400" dirty="0" err="1"/>
              <a:t>N</a:t>
            </a:r>
            <a:r>
              <a:rPr lang="en-IN" sz="1400" baseline="-25000" dirty="0" err="1"/>
              <a:t>min</a:t>
            </a:r>
            <a:r>
              <a:rPr lang="en-IN" sz="1100" dirty="0"/>
              <a:t> could also be reset at the beginning of a new sawtooth.</a:t>
            </a:r>
          </a:p>
          <a:p>
            <a:pPr algn="ctr"/>
            <a:endParaRPr lang="en-IN" sz="2000" dirty="0"/>
          </a:p>
          <a:p>
            <a:pPr algn="ctr"/>
            <a:endParaRPr lang="en-IN" sz="14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45D683F-B8DD-7D4E-A801-B453C1BCABC0}"/>
              </a:ext>
            </a:extLst>
          </p:cNvPr>
          <p:cNvGrpSpPr/>
          <p:nvPr/>
        </p:nvGrpSpPr>
        <p:grpSpPr>
          <a:xfrm>
            <a:off x="4473549" y="1143017"/>
            <a:ext cx="1658464" cy="1015663"/>
            <a:chOff x="3637846" y="1802666"/>
            <a:chExt cx="1658464" cy="1015663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44DAA36-511D-45E1-A30A-C85982FE9339}"/>
                </a:ext>
              </a:extLst>
            </p:cNvPr>
            <p:cNvSpPr txBox="1"/>
            <p:nvPr/>
          </p:nvSpPr>
          <p:spPr>
            <a:xfrm>
              <a:off x="3637846" y="1802666"/>
              <a:ext cx="1658464" cy="1015663"/>
            </a:xfrm>
            <a:prstGeom prst="rect">
              <a:avLst/>
            </a:prstGeom>
            <a:solidFill>
              <a:srgbClr val="FFE699"/>
            </a:solidFill>
          </p:spPr>
          <p:txBody>
            <a:bodyPr wrap="square" rtlCol="0">
              <a:spAutoFit/>
            </a:bodyPr>
            <a:lstStyle/>
            <a:p>
              <a:r>
                <a:rPr lang="en-IN" sz="1000" dirty="0"/>
                <a:t>Search for X interval where:</a:t>
              </a:r>
            </a:p>
            <a:p>
              <a:endParaRPr lang="en-IN" sz="1000" dirty="0"/>
            </a:p>
            <a:p>
              <a:endParaRPr lang="en-IN" sz="1000" dirty="0"/>
            </a:p>
            <a:p>
              <a:endParaRPr lang="en-IN" sz="1000" dirty="0"/>
            </a:p>
            <a:p>
              <a:endParaRPr lang="en-IN" sz="1000" dirty="0"/>
            </a:p>
            <a:p>
              <a:r>
                <a:rPr lang="en-IN" sz="1000" dirty="0"/>
                <a:t>has large relative magnitude </a:t>
              </a:r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8F2B3328-24CD-488B-9A85-2DD91723060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023222" y="2018104"/>
              <a:ext cx="890686" cy="563027"/>
            </a:xfrm>
            <a:prstGeom prst="rect">
              <a:avLst/>
            </a:prstGeom>
          </p:spPr>
        </p:pic>
      </p:grp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1B031E0E-1BE6-C648-BE73-BCC2C5F28DE5}"/>
              </a:ext>
            </a:extLst>
          </p:cNvPr>
          <p:cNvCxnSpPr>
            <a:cxnSpLocks/>
            <a:stCxn id="26" idx="1"/>
          </p:cNvCxnSpPr>
          <p:nvPr/>
        </p:nvCxnSpPr>
        <p:spPr>
          <a:xfrm flipH="1" flipV="1">
            <a:off x="3197017" y="1599804"/>
            <a:ext cx="1276532" cy="51045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23A66F0-E948-3A4F-A64D-33B5665BF660}"/>
              </a:ext>
            </a:extLst>
          </p:cNvPr>
          <p:cNvGrpSpPr/>
          <p:nvPr/>
        </p:nvGrpSpPr>
        <p:grpSpPr>
          <a:xfrm>
            <a:off x="2805805" y="4827439"/>
            <a:ext cx="3334026" cy="1292662"/>
            <a:chOff x="6365062" y="3682971"/>
            <a:chExt cx="3334026" cy="129266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D0CB238-BDFD-4C4D-8272-76A14A6DB682}"/>
                </a:ext>
              </a:extLst>
            </p:cNvPr>
            <p:cNvSpPr txBox="1"/>
            <p:nvPr/>
          </p:nvSpPr>
          <p:spPr>
            <a:xfrm>
              <a:off x="6365062" y="3682971"/>
              <a:ext cx="3334026" cy="1292662"/>
            </a:xfrm>
            <a:prstGeom prst="rect">
              <a:avLst/>
            </a:prstGeom>
            <a:solidFill>
              <a:srgbClr val="FFE699"/>
            </a:solidFill>
          </p:spPr>
          <p:txBody>
            <a:bodyPr wrap="square" rtlCol="0">
              <a:spAutoFit/>
            </a:bodyPr>
            <a:lstStyle/>
            <a:p>
              <a:r>
                <a:rPr lang="en-IN" sz="1100" dirty="0"/>
                <a:t>The</a:t>
              </a:r>
              <a:r>
                <a:rPr lang="en-IN" sz="1100" i="1" dirty="0"/>
                <a:t> </a:t>
              </a:r>
              <a:r>
                <a:rPr lang="en-IN" sz="1100" i="1" dirty="0" err="1"/>
                <a:t>ddzbound</a:t>
              </a:r>
              <a:r>
                <a:rPr lang="en-IN" sz="1100" dirty="0"/>
                <a:t> and </a:t>
              </a:r>
              <a:r>
                <a:rPr lang="en-IN" sz="1100" i="1" dirty="0" err="1"/>
                <a:t>ddtbound</a:t>
              </a:r>
              <a:r>
                <a:rPr lang="en-IN" sz="1100" dirty="0"/>
                <a:t> are monotonous in X, y, t.</a:t>
              </a:r>
            </a:p>
            <a:p>
              <a:endParaRPr lang="en-IN" sz="1100" dirty="0"/>
            </a:p>
            <a:p>
              <a:r>
                <a:rPr lang="en-IN" sz="1100" dirty="0"/>
                <a:t>Hence replacing the slow                                        ,</a:t>
              </a:r>
            </a:p>
            <a:p>
              <a:endParaRPr lang="en-IN" sz="1100" dirty="0"/>
            </a:p>
            <a:p>
              <a:r>
                <a:rPr lang="en-IN" sz="1100" dirty="0"/>
                <a:t>with numerically integrated fast conservative:</a:t>
              </a:r>
            </a:p>
            <a:p>
              <a:endParaRPr lang="en-IN" sz="1100" dirty="0"/>
            </a:p>
            <a:p>
              <a:endParaRPr lang="en-IN" sz="1200" dirty="0"/>
            </a:p>
          </p:txBody>
        </p:sp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196864BF-808D-42FE-B23F-EDE76C269AD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919236" y="3931259"/>
              <a:ext cx="1175407" cy="403858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4CDF7FEF-5C99-46F0-9E39-B7906CE3FA0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815349" y="4575103"/>
              <a:ext cx="2339200" cy="374652"/>
            </a:xfrm>
            <a:prstGeom prst="rect">
              <a:avLst/>
            </a:prstGeom>
          </p:spPr>
        </p:pic>
      </p:grp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4AEB8B74-4B24-1943-8142-EEFE70C82519}"/>
              </a:ext>
            </a:extLst>
          </p:cNvPr>
          <p:cNvCxnSpPr>
            <a:cxnSpLocks/>
            <a:stCxn id="40" idx="1"/>
          </p:cNvCxnSpPr>
          <p:nvPr/>
        </p:nvCxnSpPr>
        <p:spPr>
          <a:xfrm flipH="1">
            <a:off x="1952144" y="5473770"/>
            <a:ext cx="853661" cy="546789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39B6791-C1A2-2F4B-B09A-5D8ED6F2EC3E}"/>
              </a:ext>
            </a:extLst>
          </p:cNvPr>
          <p:cNvCxnSpPr>
            <a:cxnSpLocks/>
          </p:cNvCxnSpPr>
          <p:nvPr/>
        </p:nvCxnSpPr>
        <p:spPr>
          <a:xfrm>
            <a:off x="9940" y="845820"/>
            <a:ext cx="121820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0C1FD5A0-3D0E-2B4A-9378-5ACE0685F31C}"/>
              </a:ext>
            </a:extLst>
          </p:cNvPr>
          <p:cNvSpPr txBox="1"/>
          <p:nvPr/>
        </p:nvSpPr>
        <p:spPr>
          <a:xfrm>
            <a:off x="6283136" y="1902537"/>
            <a:ext cx="4163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FF0000"/>
                </a:solidFill>
              </a:rPr>
              <a:t>1.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7F2BBEA3-8683-7641-88E4-DA0759C1AC2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87737" y="1287216"/>
            <a:ext cx="2584650" cy="1559727"/>
          </a:xfrm>
          <a:prstGeom prst="rect">
            <a:avLst/>
          </a:prstGeom>
        </p:spPr>
      </p:pic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314214AB-6C69-7141-96ED-33270A802BAF}"/>
              </a:ext>
            </a:extLst>
          </p:cNvPr>
          <p:cNvCxnSpPr>
            <a:cxnSpLocks/>
            <a:stCxn id="136" idx="0"/>
            <a:endCxn id="50" idx="2"/>
          </p:cNvCxnSpPr>
          <p:nvPr/>
        </p:nvCxnSpPr>
        <p:spPr>
          <a:xfrm>
            <a:off x="9366050" y="3603008"/>
            <a:ext cx="995" cy="986997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CDE4F185-841F-594B-9C75-245D02D8DCD5}"/>
              </a:ext>
            </a:extLst>
          </p:cNvPr>
          <p:cNvSpPr txBox="1"/>
          <p:nvPr/>
        </p:nvSpPr>
        <p:spPr>
          <a:xfrm>
            <a:off x="9701102" y="1589710"/>
            <a:ext cx="2349440" cy="938719"/>
          </a:xfrm>
          <a:prstGeom prst="rect">
            <a:avLst/>
          </a:prstGeom>
          <a:solidFill>
            <a:srgbClr val="FFE699"/>
          </a:solidFill>
        </p:spPr>
        <p:txBody>
          <a:bodyPr wrap="square" rtlCol="0">
            <a:spAutoFit/>
          </a:bodyPr>
          <a:lstStyle/>
          <a:p>
            <a:r>
              <a:rPr lang="en-US" sz="1100" dirty="0"/>
              <a:t>Using the incremental </a:t>
            </a:r>
            <a:r>
              <a:rPr lang="en-US" sz="1100" dirty="0" err="1"/>
              <a:t>Lemmabound</a:t>
            </a:r>
            <a:r>
              <a:rPr lang="en-US" sz="1100" dirty="0"/>
              <a:t> computations, as in section 8 of the writeup. When the incremental bounds reach a threshold (&gt;&gt; error bound), the full bound is recalculated.</a:t>
            </a:r>
            <a:endParaRPr lang="en-IN" sz="1100" dirty="0"/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0976E5FA-3196-9041-AAE4-B882E608112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64549" y="4817935"/>
            <a:ext cx="2284504" cy="1745399"/>
          </a:xfrm>
          <a:prstGeom prst="rect">
            <a:avLst/>
          </a:prstGeom>
        </p:spPr>
      </p:pic>
      <p:sp>
        <p:nvSpPr>
          <p:cNvPr id="54" name="Round Diagonal Corner Rectangle 53">
            <a:extLst>
              <a:ext uri="{FF2B5EF4-FFF2-40B4-BE49-F238E27FC236}">
                <a16:creationId xmlns:a16="http://schemas.microsoft.com/office/drawing/2014/main" id="{691B6289-78C3-C047-8D46-659B206A1BCC}"/>
              </a:ext>
            </a:extLst>
          </p:cNvPr>
          <p:cNvSpPr/>
          <p:nvPr/>
        </p:nvSpPr>
        <p:spPr>
          <a:xfrm>
            <a:off x="8299245" y="6367559"/>
            <a:ext cx="2265577" cy="123695"/>
          </a:xfrm>
          <a:prstGeom prst="round2Diag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6DFC650-4F82-6946-94DA-9355DAA071B9}"/>
              </a:ext>
            </a:extLst>
          </p:cNvPr>
          <p:cNvSpPr txBox="1"/>
          <p:nvPr/>
        </p:nvSpPr>
        <p:spPr>
          <a:xfrm>
            <a:off x="8213929" y="6302093"/>
            <a:ext cx="29748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0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A802B4AB-91DD-F84C-8788-DFAD5A6F5DC0}"/>
              </a:ext>
            </a:extLst>
          </p:cNvPr>
          <p:cNvSpPr txBox="1"/>
          <p:nvPr/>
        </p:nvSpPr>
        <p:spPr>
          <a:xfrm>
            <a:off x="8558269" y="6302093"/>
            <a:ext cx="29748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1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C3DA3A80-8ACD-C945-A05D-BD06D8432F26}"/>
              </a:ext>
            </a:extLst>
          </p:cNvPr>
          <p:cNvSpPr txBox="1"/>
          <p:nvPr/>
        </p:nvSpPr>
        <p:spPr>
          <a:xfrm>
            <a:off x="10277846" y="6302093"/>
            <a:ext cx="53944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err="1"/>
              <a:t>N</a:t>
            </a:r>
            <a:r>
              <a:rPr lang="en-US" sz="1100" baseline="-25000" dirty="0" err="1"/>
              <a:t>max</a:t>
            </a:r>
            <a:endParaRPr lang="en-US" sz="1100" baseline="-25000" dirty="0"/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AE1BF9C5-E360-514A-8D95-5FBD716FCFD4}"/>
              </a:ext>
            </a:extLst>
          </p:cNvPr>
          <p:cNvCxnSpPr>
            <a:cxnSpLocks/>
            <a:stCxn id="80" idx="1"/>
            <a:endCxn id="31" idx="3"/>
          </p:cNvCxnSpPr>
          <p:nvPr/>
        </p:nvCxnSpPr>
        <p:spPr>
          <a:xfrm flipH="1">
            <a:off x="9272387" y="2059070"/>
            <a:ext cx="428715" cy="8010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49">
            <a:extLst>
              <a:ext uri="{FF2B5EF4-FFF2-40B4-BE49-F238E27FC236}">
                <a16:creationId xmlns:a16="http://schemas.microsoft.com/office/drawing/2014/main" id="{AE60C2D9-7329-4146-AA50-8714FD33B56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55450" y="4133530"/>
            <a:ext cx="5223190" cy="456475"/>
          </a:xfrm>
          <a:prstGeom prst="rect">
            <a:avLst/>
          </a:prstGeom>
          <a:blipFill dpi="0" rotWithShape="1">
            <a:blip r:embed="rId11">
              <a:alphaModFix amt="35000"/>
            </a:blip>
            <a:srcRect/>
            <a:tile tx="0" ty="0" sx="100000" sy="100000" flip="none" algn="tl"/>
          </a:blipFill>
        </p:spPr>
      </p:pic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18E63663-DA6B-9A4D-9242-6AEED8B0423A}"/>
              </a:ext>
            </a:extLst>
          </p:cNvPr>
          <p:cNvCxnSpPr>
            <a:cxnSpLocks/>
            <a:stCxn id="136" idx="2"/>
            <a:endCxn id="48" idx="0"/>
          </p:cNvCxnSpPr>
          <p:nvPr/>
        </p:nvCxnSpPr>
        <p:spPr>
          <a:xfrm>
            <a:off x="9366050" y="4649448"/>
            <a:ext cx="40751" cy="168487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26734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2FB2ACC8-3632-0D43-94BE-13F989E39012}"/>
              </a:ext>
            </a:extLst>
          </p:cNvPr>
          <p:cNvSpPr txBox="1"/>
          <p:nvPr/>
        </p:nvSpPr>
        <p:spPr>
          <a:xfrm>
            <a:off x="3931615" y="1147"/>
            <a:ext cx="46637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Barrier model - progress made</a:t>
            </a:r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85B355B1-0121-2740-B7D5-E439B04DD434}"/>
              </a:ext>
            </a:extLst>
          </p:cNvPr>
          <p:cNvCxnSpPr/>
          <p:nvPr/>
        </p:nvCxnSpPr>
        <p:spPr>
          <a:xfrm>
            <a:off x="0" y="434503"/>
            <a:ext cx="12192000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BCA7F6B-954E-1946-8368-907E0B21577B}"/>
              </a:ext>
            </a:extLst>
          </p:cNvPr>
          <p:cNvSpPr txBox="1"/>
          <p:nvPr/>
        </p:nvSpPr>
        <p:spPr>
          <a:xfrm>
            <a:off x="170576" y="537688"/>
            <a:ext cx="2622590" cy="646331"/>
          </a:xfrm>
          <a:prstGeom prst="rect">
            <a:avLst/>
          </a:prstGeom>
          <a:solidFill>
            <a:srgbClr val="FFE69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X-location where </a:t>
            </a:r>
            <a:r>
              <a:rPr lang="en-US" sz="1200" dirty="0" err="1"/>
              <a:t>min_mesh</a:t>
            </a:r>
            <a:r>
              <a:rPr lang="en-US" sz="1200" dirty="0"/>
              <a:t>|(A+B)/B0| starts between 4 and 5 at t=0 and ends near 1.5 at t=t</a:t>
            </a:r>
            <a:r>
              <a:rPr lang="en-US" sz="1200" baseline="-25000" dirty="0"/>
              <a:t>0</a:t>
            </a:r>
            <a:r>
              <a:rPr lang="en-US" sz="1200" dirty="0"/>
              <a:t>.</a:t>
            </a:r>
            <a:endParaRPr lang="en-US" sz="1200" baseline="-25000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725D2349-F610-2446-8217-60001CBA8430}"/>
              </a:ext>
            </a:extLst>
          </p:cNvPr>
          <p:cNvSpPr txBox="1"/>
          <p:nvPr/>
        </p:nvSpPr>
        <p:spPr>
          <a:xfrm>
            <a:off x="9224722" y="607888"/>
            <a:ext cx="1475147" cy="461665"/>
          </a:xfrm>
          <a:prstGeom prst="rect">
            <a:avLst/>
          </a:prstGeom>
          <a:solidFill>
            <a:srgbClr val="FFE699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Selected with the</a:t>
            </a:r>
          </a:p>
          <a:p>
            <a:pPr algn="ctr"/>
            <a:r>
              <a:rPr lang="en-US" sz="1200" dirty="0" err="1"/>
              <a:t>TriangleBound</a:t>
            </a:r>
            <a:r>
              <a:rPr lang="en-US" sz="1200" dirty="0"/>
              <a:t> utility</a:t>
            </a:r>
          </a:p>
        </p:txBody>
      </p:sp>
      <p:sp>
        <p:nvSpPr>
          <p:cNvPr id="20" name="Left Brace 19">
            <a:extLst>
              <a:ext uri="{FF2B5EF4-FFF2-40B4-BE49-F238E27FC236}">
                <a16:creationId xmlns:a16="http://schemas.microsoft.com/office/drawing/2014/main" id="{6DF08ED6-D7DF-4E46-9D29-99E1C491D2C3}"/>
              </a:ext>
            </a:extLst>
          </p:cNvPr>
          <p:cNvSpPr/>
          <p:nvPr/>
        </p:nvSpPr>
        <p:spPr>
          <a:xfrm rot="5400000">
            <a:off x="9855828" y="397339"/>
            <a:ext cx="224080" cy="216589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1F1BF28-1A3E-C344-80E7-1D2F191900B9}"/>
              </a:ext>
            </a:extLst>
          </p:cNvPr>
          <p:cNvCxnSpPr>
            <a:cxnSpLocks/>
            <a:stCxn id="64" idx="2"/>
            <a:endCxn id="20" idx="1"/>
          </p:cNvCxnSpPr>
          <p:nvPr/>
        </p:nvCxnSpPr>
        <p:spPr>
          <a:xfrm>
            <a:off x="9962296" y="1069553"/>
            <a:ext cx="5572" cy="2986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Left Brace 79">
            <a:extLst>
              <a:ext uri="{FF2B5EF4-FFF2-40B4-BE49-F238E27FC236}">
                <a16:creationId xmlns:a16="http://schemas.microsoft.com/office/drawing/2014/main" id="{7FFE7484-5F27-AE41-AE58-BB3EE9BA3DB5}"/>
              </a:ext>
            </a:extLst>
          </p:cNvPr>
          <p:cNvSpPr/>
          <p:nvPr/>
        </p:nvSpPr>
        <p:spPr>
          <a:xfrm rot="5400000">
            <a:off x="6989981" y="181204"/>
            <a:ext cx="224080" cy="2591161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Left Brace 80">
            <a:extLst>
              <a:ext uri="{FF2B5EF4-FFF2-40B4-BE49-F238E27FC236}">
                <a16:creationId xmlns:a16="http://schemas.microsoft.com/office/drawing/2014/main" id="{CC0F4EE6-FDAA-714A-81C8-EC0A808D37D8}"/>
              </a:ext>
            </a:extLst>
          </p:cNvPr>
          <p:cNvSpPr/>
          <p:nvPr/>
        </p:nvSpPr>
        <p:spPr>
          <a:xfrm rot="5400000">
            <a:off x="1370378" y="735651"/>
            <a:ext cx="224080" cy="147218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61FEBE23-5998-844F-94F9-CD13B4F256D1}"/>
              </a:ext>
            </a:extLst>
          </p:cNvPr>
          <p:cNvCxnSpPr>
            <a:cxnSpLocks/>
            <a:stCxn id="7" idx="2"/>
            <a:endCxn id="81" idx="1"/>
          </p:cNvCxnSpPr>
          <p:nvPr/>
        </p:nvCxnSpPr>
        <p:spPr>
          <a:xfrm>
            <a:off x="1481871" y="1184019"/>
            <a:ext cx="547" cy="1756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5D4E1193-20CE-D047-AC52-62390FC11ED3}"/>
              </a:ext>
            </a:extLst>
          </p:cNvPr>
          <p:cNvSpPr txBox="1"/>
          <p:nvPr/>
        </p:nvSpPr>
        <p:spPr>
          <a:xfrm>
            <a:off x="6377291" y="607888"/>
            <a:ext cx="1444627" cy="461665"/>
          </a:xfrm>
          <a:prstGeom prst="rect">
            <a:avLst/>
          </a:prstGeom>
          <a:solidFill>
            <a:srgbClr val="FFE699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Selected with the</a:t>
            </a:r>
          </a:p>
          <a:p>
            <a:pPr algn="ctr"/>
            <a:r>
              <a:rPr lang="en-US" sz="1200" dirty="0" err="1"/>
              <a:t>LemmaBound</a:t>
            </a:r>
            <a:r>
              <a:rPr lang="en-US" sz="1200" dirty="0"/>
              <a:t> utility</a:t>
            </a:r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25D4B852-DB38-DC44-9A6C-7980B030C4DE}"/>
              </a:ext>
            </a:extLst>
          </p:cNvPr>
          <p:cNvCxnSpPr>
            <a:cxnSpLocks/>
            <a:stCxn id="87" idx="2"/>
            <a:endCxn id="80" idx="1"/>
          </p:cNvCxnSpPr>
          <p:nvPr/>
        </p:nvCxnSpPr>
        <p:spPr>
          <a:xfrm>
            <a:off x="7099605" y="1069553"/>
            <a:ext cx="2416" cy="2951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0" name="Picture 89">
            <a:extLst>
              <a:ext uri="{FF2B5EF4-FFF2-40B4-BE49-F238E27FC236}">
                <a16:creationId xmlns:a16="http://schemas.microsoft.com/office/drawing/2014/main" id="{2CCBFDFA-5138-5844-84F9-84185B9C1F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40148" y="2474378"/>
            <a:ext cx="208092" cy="192826"/>
          </a:xfrm>
          <a:prstGeom prst="rect">
            <a:avLst/>
          </a:prstGeom>
        </p:spPr>
      </p:pic>
      <p:pic>
        <p:nvPicPr>
          <p:cNvPr id="95" name="Picture 94">
            <a:extLst>
              <a:ext uri="{FF2B5EF4-FFF2-40B4-BE49-F238E27FC236}">
                <a16:creationId xmlns:a16="http://schemas.microsoft.com/office/drawing/2014/main" id="{C693C2FF-BDEB-2F44-8A83-E909C423E3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40148" y="2826312"/>
            <a:ext cx="208092" cy="192826"/>
          </a:xfrm>
          <a:prstGeom prst="rect">
            <a:avLst/>
          </a:prstGeom>
        </p:spPr>
      </p:pic>
      <p:pic>
        <p:nvPicPr>
          <p:cNvPr id="101" name="Picture 100">
            <a:extLst>
              <a:ext uri="{FF2B5EF4-FFF2-40B4-BE49-F238E27FC236}">
                <a16:creationId xmlns:a16="http://schemas.microsoft.com/office/drawing/2014/main" id="{E1886CC2-BDB7-EE4F-9AF9-FD35B857A0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40148" y="3144937"/>
            <a:ext cx="208092" cy="192826"/>
          </a:xfrm>
          <a:prstGeom prst="rect">
            <a:avLst/>
          </a:prstGeom>
        </p:spPr>
      </p:pic>
      <p:pic>
        <p:nvPicPr>
          <p:cNvPr id="102" name="Picture 101">
            <a:extLst>
              <a:ext uri="{FF2B5EF4-FFF2-40B4-BE49-F238E27FC236}">
                <a16:creationId xmlns:a16="http://schemas.microsoft.com/office/drawing/2014/main" id="{7FAF4BB7-73B5-384D-A45E-29B0982691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40148" y="3465764"/>
            <a:ext cx="208092" cy="192826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F63C0CE4-7148-2448-9B56-5EB57EEBCCFE}"/>
              </a:ext>
            </a:extLst>
          </p:cNvPr>
          <p:cNvSpPr txBox="1"/>
          <p:nvPr/>
        </p:nvSpPr>
        <p:spPr>
          <a:xfrm>
            <a:off x="1814874" y="6393240"/>
            <a:ext cx="19554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1) Platt et al, 2011</a:t>
            </a:r>
          </a:p>
          <a:p>
            <a:r>
              <a:rPr lang="en-US" sz="1200" dirty="0"/>
              <a:t>2) </a:t>
            </a:r>
            <a:r>
              <a:rPr lang="en-US" sz="1200" dirty="0" err="1"/>
              <a:t>Gourdon-Demichel</a:t>
            </a:r>
            <a:r>
              <a:rPr lang="en-US" sz="1200" dirty="0"/>
              <a:t>, 2004 </a:t>
            </a:r>
          </a:p>
        </p:txBody>
      </p:sp>
      <p:pic>
        <p:nvPicPr>
          <p:cNvPr id="103" name="Picture 102">
            <a:extLst>
              <a:ext uri="{FF2B5EF4-FFF2-40B4-BE49-F238E27FC236}">
                <a16:creationId xmlns:a16="http://schemas.microsoft.com/office/drawing/2014/main" id="{9BA09A15-1939-B54E-853C-D7AD466A50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40148" y="3789654"/>
            <a:ext cx="208092" cy="192826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A1AC9A80-E8A7-B34B-90AD-6A20E762E251}"/>
              </a:ext>
            </a:extLst>
          </p:cNvPr>
          <p:cNvSpPr txBox="1"/>
          <p:nvPr/>
        </p:nvSpPr>
        <p:spPr>
          <a:xfrm>
            <a:off x="2891030" y="2145705"/>
            <a:ext cx="30008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1)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850982AC-8C3A-E342-A288-6336E3EC70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40148" y="4113464"/>
            <a:ext cx="208092" cy="19282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2BDAB35-E4F1-CA49-9AFE-C8873156CB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40148" y="4444974"/>
            <a:ext cx="208092" cy="19282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4160B33-4A83-FF4C-A9CF-0AB5463E08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40148" y="4787874"/>
            <a:ext cx="208092" cy="19282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11211AD-2B75-0E4C-BD2F-FA4B6211BD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40148" y="5115534"/>
            <a:ext cx="208092" cy="19282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D67CDB9B-1BBD-6E43-85B6-D6B2EF7A09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2528" y="5436066"/>
            <a:ext cx="208092" cy="192826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E35F2219-D2D5-BA4E-A587-E84005376CED}"/>
              </a:ext>
            </a:extLst>
          </p:cNvPr>
          <p:cNvSpPr txBox="1"/>
          <p:nvPr/>
        </p:nvSpPr>
        <p:spPr>
          <a:xfrm>
            <a:off x="2891030" y="3151545"/>
            <a:ext cx="2936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2)</a:t>
            </a:r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DD6B0E5B-44BD-5645-9AA5-B781509B8E3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92737697"/>
              </p:ext>
            </p:extLst>
          </p:nvPr>
        </p:nvGraphicFramePr>
        <p:xfrm>
          <a:off x="592138" y="1609725"/>
          <a:ext cx="10706100" cy="4811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7" name="Worksheet" r:id="rId5" imgW="8496407" imgH="3819549" progId="Excel.Sheet.12">
                  <p:embed/>
                </p:oleObj>
              </mc:Choice>
              <mc:Fallback>
                <p:oleObj name="Worksheet" r:id="rId5" imgW="8496407" imgH="3819549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92138" y="1609725"/>
                        <a:ext cx="10706100" cy="48117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7" name="Picture 26">
            <a:extLst>
              <a:ext uri="{FF2B5EF4-FFF2-40B4-BE49-F238E27FC236}">
                <a16:creationId xmlns:a16="http://schemas.microsoft.com/office/drawing/2014/main" id="{8E32F841-5106-4F4E-A27F-A713249F5B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7448" y="5721198"/>
            <a:ext cx="208092" cy="192826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0AC0817-92BB-48A3-9A45-326297D159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27620" y="6050576"/>
            <a:ext cx="208092" cy="192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0829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2FB2ACC8-3632-0D43-94BE-13F989E39012}"/>
              </a:ext>
            </a:extLst>
          </p:cNvPr>
          <p:cNvSpPr txBox="1"/>
          <p:nvPr/>
        </p:nvSpPr>
        <p:spPr>
          <a:xfrm>
            <a:off x="4064846" y="-3442"/>
            <a:ext cx="45041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Software used and useful links</a:t>
            </a:r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85B355B1-0121-2740-B7D5-E439B04DD434}"/>
              </a:ext>
            </a:extLst>
          </p:cNvPr>
          <p:cNvCxnSpPr/>
          <p:nvPr/>
        </p:nvCxnSpPr>
        <p:spPr>
          <a:xfrm>
            <a:off x="0" y="434503"/>
            <a:ext cx="12192000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E591A9A-4661-CF46-8622-A1F1A68F66F3}"/>
              </a:ext>
            </a:extLst>
          </p:cNvPr>
          <p:cNvSpPr txBox="1"/>
          <p:nvPr/>
        </p:nvSpPr>
        <p:spPr>
          <a:xfrm>
            <a:off x="2062560" y="995000"/>
            <a:ext cx="8465972" cy="313932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All software was developed in two languages and results between them were reconciled:</a:t>
            </a:r>
          </a:p>
          <a:p>
            <a:endParaRPr lang="en-US" dirty="0"/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Symbolic math programming language - </a:t>
            </a:r>
            <a:r>
              <a:rPr lang="en-US" b="1" dirty="0" err="1"/>
              <a:t>pari</a:t>
            </a:r>
            <a:r>
              <a:rPr lang="en-US" b="1" dirty="0"/>
              <a:t>/</a:t>
            </a:r>
            <a:r>
              <a:rPr lang="en-US" b="1" dirty="0" err="1"/>
              <a:t>gp</a:t>
            </a:r>
            <a:r>
              <a:rPr lang="en-US" b="1" dirty="0"/>
              <a:t>  </a:t>
            </a:r>
            <a:r>
              <a:rPr lang="en-US" dirty="0"/>
              <a:t>(</a:t>
            </a:r>
            <a:r>
              <a:rPr lang="en-US" dirty="0">
                <a:hlinkClick r:id="rId3"/>
              </a:rPr>
              <a:t>https://pari.math.u-bordeaux.fr</a:t>
            </a:r>
            <a:r>
              <a:rPr lang="en-US" dirty="0"/>
              <a:t> )</a:t>
            </a:r>
          </a:p>
          <a:p>
            <a:endParaRPr lang="en-US" dirty="0"/>
          </a:p>
          <a:p>
            <a:pPr marL="742950" lvl="1" indent="-285750">
              <a:buFont typeface="Wingdings" pitchFamily="2" charset="2"/>
              <a:buChar char="§"/>
            </a:pPr>
            <a:r>
              <a:rPr lang="en-US" dirty="0"/>
              <a:t>Short development time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US" dirty="0"/>
              <a:t>Relatively fast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dirty="0"/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Arithmetic Balls C-based library - </a:t>
            </a:r>
            <a:r>
              <a:rPr lang="en-US" b="1" dirty="0"/>
              <a:t>Arb</a:t>
            </a:r>
            <a:r>
              <a:rPr lang="en-US" dirty="0"/>
              <a:t> (</a:t>
            </a:r>
            <a:r>
              <a:rPr lang="en-US" dirty="0">
                <a:hlinkClick r:id="rId4"/>
              </a:rPr>
              <a:t>http://arblib.org</a:t>
            </a:r>
            <a:r>
              <a:rPr lang="en-US" dirty="0"/>
              <a:t>)</a:t>
            </a:r>
          </a:p>
          <a:p>
            <a:endParaRPr lang="en-US" dirty="0"/>
          </a:p>
          <a:p>
            <a:pPr marL="742950" lvl="1" indent="-285750">
              <a:buFont typeface="Wingdings" pitchFamily="2" charset="2"/>
              <a:buChar char="§"/>
            </a:pPr>
            <a:r>
              <a:rPr lang="en-US" dirty="0"/>
              <a:t>Longer development time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US" dirty="0"/>
              <a:t>Very fast (up to 20 x </a:t>
            </a:r>
            <a:r>
              <a:rPr lang="en-US" dirty="0" err="1"/>
              <a:t>pari</a:t>
            </a:r>
            <a:r>
              <a:rPr lang="en-US" dirty="0"/>
              <a:t>/</a:t>
            </a:r>
            <a:r>
              <a:rPr lang="en-US" dirty="0" err="1"/>
              <a:t>gp</a:t>
            </a:r>
            <a:r>
              <a:rPr lang="en-US" dirty="0"/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F559C2D-4315-644E-8151-42F711E9ED72}"/>
              </a:ext>
            </a:extLst>
          </p:cNvPr>
          <p:cNvSpPr txBox="1"/>
          <p:nvPr/>
        </p:nvSpPr>
        <p:spPr>
          <a:xfrm>
            <a:off x="2150026" y="4757866"/>
            <a:ext cx="8275792" cy="1200329"/>
          </a:xfrm>
          <a:prstGeom prst="rect">
            <a:avLst/>
          </a:prstGeom>
          <a:solidFill>
            <a:srgbClr val="FFE699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All software and results are free to use (under the LGPL-terms) and can be found here:</a:t>
            </a:r>
          </a:p>
          <a:p>
            <a:endParaRPr lang="en-US" dirty="0"/>
          </a:p>
          <a:p>
            <a:pPr algn="ctr"/>
            <a:r>
              <a:rPr lang="en-US" dirty="0">
                <a:hlinkClick r:id="rId5"/>
              </a:rPr>
              <a:t>https://github.com/km-git-acc/dbn_upper_bound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17680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9BD08A3-2757-644A-8FB7-489CD384D997}"/>
                  </a:ext>
                </a:extLst>
              </p:cNvPr>
              <p:cNvSpPr txBox="1"/>
              <p:nvPr/>
            </p:nvSpPr>
            <p:spPr>
              <a:xfrm>
                <a:off x="1373632" y="827439"/>
                <a:ext cx="9567269" cy="557505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Wingdings" pitchFamily="2" charset="2"/>
                  <a:buChar char="Ø"/>
                </a:pPr>
                <a:r>
                  <a:rPr lang="en-US" sz="2400" dirty="0"/>
                  <a:t>The basic De </a:t>
                </a:r>
                <a:r>
                  <a:rPr lang="en-US" sz="2400" dirty="0" err="1"/>
                  <a:t>Bruijn</a:t>
                </a:r>
                <a:r>
                  <a:rPr lang="en-US" sz="2400" dirty="0"/>
                  <a:t>-Newman idea and the function </a:t>
                </a:r>
                <a:r>
                  <a:rPr lang="en-US" sz="2400" dirty="0" err="1"/>
                  <a:t>H</a:t>
                </a:r>
                <a:r>
                  <a:rPr lang="en-US" sz="2400" baseline="-25000" dirty="0" err="1"/>
                  <a:t>t</a:t>
                </a:r>
                <a:r>
                  <a:rPr lang="en-US" sz="2400" dirty="0"/>
                  <a:t>(</a:t>
                </a:r>
                <a:r>
                  <a:rPr lang="en-US" sz="2400" dirty="0" err="1"/>
                  <a:t>x+iy</a:t>
                </a:r>
                <a:r>
                  <a:rPr lang="en-US" sz="2400" dirty="0"/>
                  <a:t>).</a:t>
                </a:r>
              </a:p>
              <a:p>
                <a:pPr marL="285750" indent="-285750">
                  <a:lnSpc>
                    <a:spcPct val="150000"/>
                  </a:lnSpc>
                  <a:buFont typeface="Wingdings" pitchFamily="2" charset="2"/>
                  <a:buChar char="Ø"/>
                </a:pPr>
                <a:r>
                  <a:rPr lang="en-US" sz="2400" dirty="0"/>
                  <a:t>How to effectively bound a good estimate for </a:t>
                </a:r>
                <a:r>
                  <a:rPr lang="en-US" sz="2400" dirty="0" err="1"/>
                  <a:t>H</a:t>
                </a:r>
                <a:r>
                  <a:rPr lang="en-US" sz="2400" baseline="-25000" dirty="0" err="1"/>
                  <a:t>t</a:t>
                </a:r>
                <a:r>
                  <a:rPr lang="en-US" sz="2400" dirty="0"/>
                  <a:t>?</a:t>
                </a:r>
              </a:p>
              <a:p>
                <a:pPr marL="285750" indent="-285750">
                  <a:lnSpc>
                    <a:spcPct val="150000"/>
                  </a:lnSpc>
                  <a:buFont typeface="Wingdings" pitchFamily="2" charset="2"/>
                  <a:buChar char="Ø"/>
                </a:pPr>
                <a:r>
                  <a:rPr lang="en-US" sz="2400" dirty="0"/>
                  <a:t>Some observations on the zeros of H</a:t>
                </a:r>
                <a:r>
                  <a:rPr lang="en-US" sz="2400" baseline="-25000" dirty="0"/>
                  <a:t>t</a:t>
                </a:r>
                <a:r>
                  <a:rPr lang="en-US" sz="2400" dirty="0"/>
                  <a:t>.</a:t>
                </a:r>
              </a:p>
              <a:p>
                <a:pPr marL="285750" indent="-285750">
                  <a:lnSpc>
                    <a:spcPct val="150000"/>
                  </a:lnSpc>
                  <a:buFont typeface="Wingdings" pitchFamily="2" charset="2"/>
                  <a:buChar char="Ø"/>
                </a:pPr>
                <a:r>
                  <a:rPr lang="en-US" sz="2400" dirty="0"/>
                  <a:t>How could zeros of </a:t>
                </a:r>
                <a:r>
                  <a:rPr lang="en-US" sz="2400" dirty="0" err="1"/>
                  <a:t>H</a:t>
                </a:r>
                <a:r>
                  <a:rPr lang="en-US" sz="2400" baseline="-25000" dirty="0" err="1"/>
                  <a:t>t</a:t>
                </a:r>
                <a:r>
                  <a:rPr lang="en-US" sz="2400" dirty="0"/>
                  <a:t> be 'blocked' to lower the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2400" dirty="0"/>
                  <a:t> upper bound.</a:t>
                </a:r>
              </a:p>
              <a:p>
                <a:pPr marL="285750" indent="-285750">
                  <a:lnSpc>
                    <a:spcPct val="150000"/>
                  </a:lnSpc>
                  <a:buFont typeface="Wingdings" pitchFamily="2" charset="2"/>
                  <a:buChar char="Ø"/>
                </a:pPr>
                <a:r>
                  <a:rPr lang="en-US" sz="2400" dirty="0"/>
                  <a:t>The key ideas behind the “Barrier approach”.</a:t>
                </a:r>
              </a:p>
              <a:p>
                <a:pPr marL="285750" indent="-285750">
                  <a:lnSpc>
                    <a:spcPct val="150000"/>
                  </a:lnSpc>
                  <a:buFont typeface="Wingdings" pitchFamily="2" charset="2"/>
                  <a:buChar char="Ø"/>
                </a:pPr>
                <a:r>
                  <a:rPr lang="en-US" sz="2400" dirty="0"/>
                  <a:t>How to ensure no zeros have passed the Barrier?</a:t>
                </a:r>
              </a:p>
              <a:p>
                <a:pPr marL="285750" indent="-285750">
                  <a:lnSpc>
                    <a:spcPct val="150000"/>
                  </a:lnSpc>
                  <a:buFont typeface="Wingdings" pitchFamily="2" charset="2"/>
                  <a:buChar char="Ø"/>
                </a:pPr>
                <a:r>
                  <a:rPr lang="en-US" sz="2400" dirty="0"/>
                  <a:t>How to show that </a:t>
                </a:r>
                <a:r>
                  <a:rPr lang="en-US" sz="2400" dirty="0" err="1"/>
                  <a:t>H</a:t>
                </a:r>
                <a:r>
                  <a:rPr lang="en-US" sz="2400" baseline="-25000" dirty="0" err="1"/>
                  <a:t>t</a:t>
                </a:r>
                <a:r>
                  <a:rPr lang="en-US" sz="2400" dirty="0"/>
                  <a:t> doesn’t vanish from the Barrier to </a:t>
                </a:r>
                <a:r>
                  <a:rPr lang="en-US" sz="2400" dirty="0" err="1"/>
                  <a:t>N</a:t>
                </a:r>
                <a:r>
                  <a:rPr lang="en-US" sz="2400" baseline="-25000" dirty="0" err="1"/>
                  <a:t>b</a:t>
                </a:r>
                <a:r>
                  <a:rPr lang="en-US" sz="2400" dirty="0"/>
                  <a:t> ?</a:t>
                </a:r>
              </a:p>
              <a:p>
                <a:pPr marL="285750" indent="-285750">
                  <a:lnSpc>
                    <a:spcPct val="150000"/>
                  </a:lnSpc>
                  <a:buFont typeface="Wingdings" pitchFamily="2" charset="2"/>
                  <a:buChar char="Ø"/>
                </a:pPr>
                <a:r>
                  <a:rPr lang="en-US" sz="2400" dirty="0"/>
                  <a:t>Optimizations used to improve computation speed.</a:t>
                </a:r>
                <a:endParaRPr lang="en-US" sz="2400" baseline="-25000" dirty="0"/>
              </a:p>
              <a:p>
                <a:pPr marL="285750" indent="-285750">
                  <a:lnSpc>
                    <a:spcPct val="150000"/>
                  </a:lnSpc>
                  <a:buFont typeface="Wingdings" pitchFamily="2" charset="2"/>
                  <a:buChar char="Ø"/>
                </a:pPr>
                <a:r>
                  <a:rPr lang="en-US" sz="2400" dirty="0"/>
                  <a:t>Numerical results showing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2400" dirty="0"/>
                  <a:t> &lt; 0.22 (</a:t>
                </a:r>
                <a:r>
                  <a:rPr lang="en-US" sz="2000" dirty="0"/>
                  <a:t>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2000" dirty="0"/>
                  <a:t> &lt; 0.13 conditionally on RH &lt; 10^18).</a:t>
                </a:r>
                <a:endParaRPr lang="en-US" sz="2400" dirty="0"/>
              </a:p>
              <a:p>
                <a:pPr marL="285750" indent="-285750">
                  <a:lnSpc>
                    <a:spcPct val="150000"/>
                  </a:lnSpc>
                  <a:buFont typeface="Wingdings" pitchFamily="2" charset="2"/>
                  <a:buChar char="Ø"/>
                </a:pPr>
                <a:r>
                  <a:rPr lang="en-US" sz="2400" dirty="0"/>
                  <a:t>Software used, optimizations, and detailed results available.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9BD08A3-2757-644A-8FB7-489CD384D9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3632" y="827439"/>
                <a:ext cx="9567269" cy="5575052"/>
              </a:xfrm>
              <a:prstGeom prst="rect">
                <a:avLst/>
              </a:prstGeom>
              <a:blipFill>
                <a:blip r:embed="rId2"/>
                <a:stretch>
                  <a:fillRect l="-930" b="-1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9EB4D1D-8EAC-BA44-A54B-6FE7C65C00AC}"/>
              </a:ext>
            </a:extLst>
          </p:cNvPr>
          <p:cNvCxnSpPr/>
          <p:nvPr/>
        </p:nvCxnSpPr>
        <p:spPr>
          <a:xfrm>
            <a:off x="0" y="434354"/>
            <a:ext cx="12192000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4D5EDD8-3F72-654A-A804-9561FBAFE4B0}"/>
              </a:ext>
            </a:extLst>
          </p:cNvPr>
          <p:cNvSpPr txBox="1"/>
          <p:nvPr/>
        </p:nvSpPr>
        <p:spPr>
          <a:xfrm>
            <a:off x="4792697" y="-7736"/>
            <a:ext cx="37291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High level storyline</a:t>
            </a:r>
            <a:endParaRPr lang="en-US" sz="2400" baseline="-25000" dirty="0"/>
          </a:p>
        </p:txBody>
      </p:sp>
    </p:spTree>
    <p:extLst>
      <p:ext uri="{BB962C8B-B14F-4D97-AF65-F5344CB8AC3E}">
        <p14:creationId xmlns:p14="http://schemas.microsoft.com/office/powerpoint/2010/main" val="2808359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05F0D14-C988-5A4A-B7C3-5074A70D2F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7998" y="731404"/>
            <a:ext cx="2549381" cy="58510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5D0B4C6-8AB6-7C40-9AE6-2EAF5BE3DD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2762" y="1720841"/>
            <a:ext cx="2066029" cy="72186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EE2F3D1-6CF4-8340-8F6C-B949456ABD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2788" y="3329373"/>
            <a:ext cx="2844800" cy="7747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301B4D6-794A-0C4E-B7C7-95E2885906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3586" y="4911903"/>
            <a:ext cx="3232116" cy="5774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33CE876-A708-E14D-9BC3-ABF3B1D3F0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22159" y="4970885"/>
            <a:ext cx="3086100" cy="8382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B93D263-E80A-2A47-98EC-764E3EDB442F}"/>
              </a:ext>
            </a:extLst>
          </p:cNvPr>
          <p:cNvSpPr/>
          <p:nvPr/>
        </p:nvSpPr>
        <p:spPr>
          <a:xfrm>
            <a:off x="4954832" y="1690643"/>
            <a:ext cx="2366746" cy="78629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D670B50-ADCF-084A-AB06-9008A043941F}"/>
              </a:ext>
            </a:extLst>
          </p:cNvPr>
          <p:cNvSpPr/>
          <p:nvPr/>
        </p:nvSpPr>
        <p:spPr>
          <a:xfrm>
            <a:off x="4878627" y="727990"/>
            <a:ext cx="2475155" cy="585105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D52C7C7-4471-DC49-8D76-BB0703B3A384}"/>
              </a:ext>
            </a:extLst>
          </p:cNvPr>
          <p:cNvSpPr/>
          <p:nvPr/>
        </p:nvSpPr>
        <p:spPr>
          <a:xfrm>
            <a:off x="4749500" y="3363250"/>
            <a:ext cx="2793571" cy="74082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07A1CBA-0979-7146-B7CA-967B64C8B355}"/>
              </a:ext>
            </a:extLst>
          </p:cNvPr>
          <p:cNvSpPr/>
          <p:nvPr/>
        </p:nvSpPr>
        <p:spPr>
          <a:xfrm>
            <a:off x="4542370" y="5028290"/>
            <a:ext cx="3206164" cy="757508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DC431C4-3B78-8E48-9202-14F81420548E}"/>
              </a:ext>
            </a:extLst>
          </p:cNvPr>
          <p:cNvCxnSpPr>
            <a:cxnSpLocks/>
            <a:stCxn id="11" idx="2"/>
            <a:endCxn id="13" idx="0"/>
          </p:cNvCxnSpPr>
          <p:nvPr/>
        </p:nvCxnSpPr>
        <p:spPr>
          <a:xfrm>
            <a:off x="6138205" y="2476935"/>
            <a:ext cx="8081" cy="88631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9C686FFC-45F9-1A45-88BA-FE172868E0F5}"/>
              </a:ext>
            </a:extLst>
          </p:cNvPr>
          <p:cNvSpPr/>
          <p:nvPr/>
        </p:nvSpPr>
        <p:spPr>
          <a:xfrm>
            <a:off x="522933" y="4912053"/>
            <a:ext cx="3356230" cy="587277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B328FC7-B66E-1D4F-BC32-EC39A4C8ED44}"/>
              </a:ext>
            </a:extLst>
          </p:cNvPr>
          <p:cNvCxnSpPr>
            <a:cxnSpLocks/>
            <a:stCxn id="13" idx="2"/>
            <a:endCxn id="16" idx="0"/>
          </p:cNvCxnSpPr>
          <p:nvPr/>
        </p:nvCxnSpPr>
        <p:spPr>
          <a:xfrm flipH="1">
            <a:off x="6145452" y="4104073"/>
            <a:ext cx="834" cy="92421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DAF2F5AF-B97B-1548-B43E-F42BEBBAFE09}"/>
              </a:ext>
            </a:extLst>
          </p:cNvPr>
          <p:cNvSpPr/>
          <p:nvPr/>
        </p:nvSpPr>
        <p:spPr>
          <a:xfrm>
            <a:off x="5760406" y="5120499"/>
            <a:ext cx="392667" cy="505522"/>
          </a:xfrm>
          <a:prstGeom prst="ellipse">
            <a:avLst/>
          </a:prstGeom>
          <a:noFill/>
          <a:ln w="9525">
            <a:solidFill>
              <a:srgbClr val="F4B1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3AE0739-87DB-0D41-8A5E-EFE8E0700E7D}"/>
              </a:ext>
            </a:extLst>
          </p:cNvPr>
          <p:cNvCxnSpPr>
            <a:cxnSpLocks/>
            <a:stCxn id="20" idx="3"/>
          </p:cNvCxnSpPr>
          <p:nvPr/>
        </p:nvCxnSpPr>
        <p:spPr>
          <a:xfrm flipV="1">
            <a:off x="3879163" y="4046722"/>
            <a:ext cx="1773837" cy="1158970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665735F9-2F9A-1E4E-95A5-F792D527C823}"/>
              </a:ext>
            </a:extLst>
          </p:cNvPr>
          <p:cNvSpPr txBox="1"/>
          <p:nvPr/>
        </p:nvSpPr>
        <p:spPr>
          <a:xfrm>
            <a:off x="5556315" y="4227945"/>
            <a:ext cx="1171859" cy="646331"/>
          </a:xfrm>
          <a:prstGeom prst="rect">
            <a:avLst/>
          </a:prstGeom>
          <a:solidFill>
            <a:srgbClr val="FFE699"/>
          </a:solidFill>
          <a:ln>
            <a:solidFill>
              <a:srgbClr val="FFE699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New family of</a:t>
            </a:r>
          </a:p>
          <a:p>
            <a:pPr algn="ctr"/>
            <a:r>
              <a:rPr lang="en-US" sz="1200" dirty="0"/>
              <a:t>entire functions</a:t>
            </a:r>
          </a:p>
          <a:p>
            <a:pPr algn="ctr"/>
            <a:r>
              <a:rPr lang="en-US" sz="1200" dirty="0"/>
              <a:t>by De </a:t>
            </a:r>
            <a:r>
              <a:rPr lang="en-US" sz="1200" dirty="0" err="1"/>
              <a:t>Bruijn</a:t>
            </a:r>
            <a:endParaRPr lang="en-US" sz="1200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C1FE569-DC26-0544-AFC1-8B597A2AE5EE}"/>
              </a:ext>
            </a:extLst>
          </p:cNvPr>
          <p:cNvSpPr txBox="1"/>
          <p:nvPr/>
        </p:nvSpPr>
        <p:spPr>
          <a:xfrm>
            <a:off x="3127093" y="-726"/>
            <a:ext cx="90752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idea behind the De </a:t>
            </a:r>
            <a:r>
              <a:rPr lang="en-US" sz="2400" dirty="0" err="1"/>
              <a:t>Bruijn</a:t>
            </a:r>
            <a:r>
              <a:rPr lang="en-US" sz="2400" dirty="0"/>
              <a:t>-Newman constant</a:t>
            </a:r>
            <a:endParaRPr lang="en-US" sz="2400" baseline="-25000" dirty="0"/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D1258526-BF48-2B4E-9913-AFD364BDC1DD}"/>
              </a:ext>
            </a:extLst>
          </p:cNvPr>
          <p:cNvCxnSpPr/>
          <p:nvPr/>
        </p:nvCxnSpPr>
        <p:spPr>
          <a:xfrm>
            <a:off x="0" y="434354"/>
            <a:ext cx="12192000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E07A71CC-8311-3A43-AA0E-E177738C657E}"/>
              </a:ext>
            </a:extLst>
          </p:cNvPr>
          <p:cNvCxnSpPr>
            <a:cxnSpLocks/>
            <a:stCxn id="59" idx="0"/>
            <a:endCxn id="16" idx="2"/>
          </p:cNvCxnSpPr>
          <p:nvPr/>
        </p:nvCxnSpPr>
        <p:spPr>
          <a:xfrm flipH="1" flipV="1">
            <a:off x="6145452" y="5785798"/>
            <a:ext cx="1679" cy="359179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78932F88-FA2E-1244-BC7D-813FFE24BD96}"/>
              </a:ext>
            </a:extLst>
          </p:cNvPr>
          <p:cNvSpPr txBox="1"/>
          <p:nvPr/>
        </p:nvSpPr>
        <p:spPr>
          <a:xfrm>
            <a:off x="3673442" y="6158125"/>
            <a:ext cx="5028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First step: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develop an effectively bounded estimate.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3C5F0ACD-6D92-8242-A0C6-3843893A70F1}"/>
              </a:ext>
            </a:extLst>
          </p:cNvPr>
          <p:cNvSpPr/>
          <p:nvPr/>
        </p:nvSpPr>
        <p:spPr>
          <a:xfrm>
            <a:off x="3655402" y="6144977"/>
            <a:ext cx="4983457" cy="392312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91DDA05-6AF5-5A43-B4A4-C3D5D38BA25B}"/>
              </a:ext>
            </a:extLst>
          </p:cNvPr>
          <p:cNvCxnSpPr/>
          <p:nvPr/>
        </p:nvCxnSpPr>
        <p:spPr>
          <a:xfrm>
            <a:off x="2041604" y="905056"/>
            <a:ext cx="0" cy="327351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972A08C-94B5-D744-ADA7-78ECDAFE62BA}"/>
              </a:ext>
            </a:extLst>
          </p:cNvPr>
          <p:cNvCxnSpPr>
            <a:cxnSpLocks/>
          </p:cNvCxnSpPr>
          <p:nvPr/>
        </p:nvCxnSpPr>
        <p:spPr>
          <a:xfrm rot="16200000" flipV="1">
            <a:off x="2075824" y="929634"/>
            <a:ext cx="0" cy="324073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2B765CD7-3CB1-4D40-8F3D-13124555E8AC}"/>
              </a:ext>
            </a:extLst>
          </p:cNvPr>
          <p:cNvSpPr/>
          <p:nvPr/>
        </p:nvSpPr>
        <p:spPr>
          <a:xfrm>
            <a:off x="2041604" y="1006583"/>
            <a:ext cx="347891" cy="3077809"/>
          </a:xfrm>
          <a:prstGeom prst="rect">
            <a:avLst/>
          </a:prstGeom>
          <a:solidFill>
            <a:srgbClr val="FFE699">
              <a:alpha val="4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4B66E0B6-2658-404B-BE7E-61E761063791}"/>
              </a:ext>
            </a:extLst>
          </p:cNvPr>
          <p:cNvCxnSpPr/>
          <p:nvPr/>
        </p:nvCxnSpPr>
        <p:spPr>
          <a:xfrm>
            <a:off x="2210604" y="915099"/>
            <a:ext cx="0" cy="3273518"/>
          </a:xfrm>
          <a:prstGeom prst="straightConnector1">
            <a:avLst/>
          </a:prstGeom>
          <a:ln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>
            <a:extLst>
              <a:ext uri="{FF2B5EF4-FFF2-40B4-BE49-F238E27FC236}">
                <a16:creationId xmlns:a16="http://schemas.microsoft.com/office/drawing/2014/main" id="{61A1CDB8-79DF-A243-B54D-E26D8FEAA0B4}"/>
              </a:ext>
            </a:extLst>
          </p:cNvPr>
          <p:cNvSpPr/>
          <p:nvPr/>
        </p:nvSpPr>
        <p:spPr>
          <a:xfrm>
            <a:off x="2185182" y="1840778"/>
            <a:ext cx="46226" cy="46693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46971929-A2DF-254A-BC6F-5C80C1010FE1}"/>
              </a:ext>
            </a:extLst>
          </p:cNvPr>
          <p:cNvSpPr/>
          <p:nvPr/>
        </p:nvSpPr>
        <p:spPr>
          <a:xfrm>
            <a:off x="2188392" y="2145588"/>
            <a:ext cx="46226" cy="46693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F59A6A35-F5F1-8643-8CB2-95A4FB85E0EC}"/>
              </a:ext>
            </a:extLst>
          </p:cNvPr>
          <p:cNvSpPr/>
          <p:nvPr/>
        </p:nvSpPr>
        <p:spPr>
          <a:xfrm>
            <a:off x="2188392" y="1698101"/>
            <a:ext cx="46226" cy="46693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376E1532-9843-0343-A090-1632BF3BAB91}"/>
              </a:ext>
            </a:extLst>
          </p:cNvPr>
          <p:cNvSpPr/>
          <p:nvPr/>
        </p:nvSpPr>
        <p:spPr>
          <a:xfrm>
            <a:off x="2188392" y="1448416"/>
            <a:ext cx="46226" cy="46693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B9698335-8827-734F-B824-90C48EC4DC4A}"/>
              </a:ext>
            </a:extLst>
          </p:cNvPr>
          <p:cNvSpPr/>
          <p:nvPr/>
        </p:nvSpPr>
        <p:spPr>
          <a:xfrm>
            <a:off x="2188392" y="1357621"/>
            <a:ext cx="46226" cy="46693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891D61E5-3DB8-4C4D-8B64-759D327C5AB1}"/>
              </a:ext>
            </a:extLst>
          </p:cNvPr>
          <p:cNvGrpSpPr/>
          <p:nvPr/>
        </p:nvGrpSpPr>
        <p:grpSpPr>
          <a:xfrm flipV="1">
            <a:off x="2185182" y="2861410"/>
            <a:ext cx="49436" cy="834660"/>
            <a:chOff x="5549798" y="1577258"/>
            <a:chExt cx="48894" cy="817244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F88E304-D40D-B643-B9B2-8E39A6CDB2B8}"/>
                </a:ext>
              </a:extLst>
            </p:cNvPr>
            <p:cNvSpPr/>
            <p:nvPr/>
          </p:nvSpPr>
          <p:spPr>
            <a:xfrm>
              <a:off x="5549798" y="2050333"/>
              <a:ext cx="45719" cy="45719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44F3A5B6-53B2-B54D-8BFB-F1B9462CDBB8}"/>
                </a:ext>
              </a:extLst>
            </p:cNvPr>
            <p:cNvSpPr/>
            <p:nvPr/>
          </p:nvSpPr>
          <p:spPr>
            <a:xfrm>
              <a:off x="5552973" y="2348783"/>
              <a:ext cx="45719" cy="45719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50700304-88AE-DC4D-9CF6-B69048C3B20D}"/>
                </a:ext>
              </a:extLst>
            </p:cNvPr>
            <p:cNvSpPr/>
            <p:nvPr/>
          </p:nvSpPr>
          <p:spPr>
            <a:xfrm>
              <a:off x="5552973" y="1910633"/>
              <a:ext cx="45719" cy="45719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E69291BC-6061-DF47-AFDB-657B036394F2}"/>
                </a:ext>
              </a:extLst>
            </p:cNvPr>
            <p:cNvSpPr/>
            <p:nvPr/>
          </p:nvSpPr>
          <p:spPr>
            <a:xfrm>
              <a:off x="5552973" y="1666158"/>
              <a:ext cx="45719" cy="45719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90822BC4-55E4-9C4C-9BE3-D8B7508359AD}"/>
                </a:ext>
              </a:extLst>
            </p:cNvPr>
            <p:cNvSpPr/>
            <p:nvPr/>
          </p:nvSpPr>
          <p:spPr>
            <a:xfrm>
              <a:off x="5552973" y="1577258"/>
              <a:ext cx="45719" cy="45719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B6127BEF-52F5-3048-9BCB-B6925D28B025}"/>
              </a:ext>
            </a:extLst>
          </p:cNvPr>
          <p:cNvSpPr txBox="1"/>
          <p:nvPr/>
        </p:nvSpPr>
        <p:spPr>
          <a:xfrm>
            <a:off x="1894011" y="2503228"/>
            <a:ext cx="24237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0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4E1C60E-B725-DF44-A2B2-C4651E1EAD58}"/>
              </a:ext>
            </a:extLst>
          </p:cNvPr>
          <p:cNvSpPr txBox="1"/>
          <p:nvPr/>
        </p:nvSpPr>
        <p:spPr>
          <a:xfrm>
            <a:off x="2276657" y="2497878"/>
            <a:ext cx="24237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C8E54B9C-FF7E-684D-AB07-333901905F67}"/>
                  </a:ext>
                </a:extLst>
              </p:cNvPr>
              <p:cNvSpPr txBox="1"/>
              <p:nvPr/>
            </p:nvSpPr>
            <p:spPr>
              <a:xfrm>
                <a:off x="3603263" y="2373856"/>
                <a:ext cx="336990" cy="3143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en-US" sz="14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C8E54B9C-FF7E-684D-AB07-333901905F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3263" y="2373856"/>
                <a:ext cx="336990" cy="31433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DA439E70-FC10-8A4B-8385-D3AE14D8C42F}"/>
                  </a:ext>
                </a:extLst>
              </p:cNvPr>
              <p:cNvSpPr txBox="1"/>
              <p:nvPr/>
            </p:nvSpPr>
            <p:spPr>
              <a:xfrm>
                <a:off x="1899401" y="632723"/>
                <a:ext cx="36279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𝑖𝑇</m:t>
                      </m:r>
                    </m:oMath>
                  </m:oMathPara>
                </a14:m>
                <a:endParaRPr lang="en-US" sz="1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DA439E70-FC10-8A4B-8385-D3AE14D8C4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9401" y="632723"/>
                <a:ext cx="362792" cy="2769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2B8F21C2-3971-804D-A12D-345AC1367141}"/>
              </a:ext>
            </a:extLst>
          </p:cNvPr>
          <p:cNvCxnSpPr/>
          <p:nvPr/>
        </p:nvCxnSpPr>
        <p:spPr>
          <a:xfrm>
            <a:off x="9964116" y="1066938"/>
            <a:ext cx="0" cy="292341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3F2C5720-DBDD-C245-B337-0EF4BEA30AC9}"/>
              </a:ext>
            </a:extLst>
          </p:cNvPr>
          <p:cNvCxnSpPr>
            <a:cxnSpLocks/>
          </p:cNvCxnSpPr>
          <p:nvPr/>
        </p:nvCxnSpPr>
        <p:spPr>
          <a:xfrm flipH="1">
            <a:off x="8078096" y="2518525"/>
            <a:ext cx="3685258" cy="1065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>
            <a:extLst>
              <a:ext uri="{FF2B5EF4-FFF2-40B4-BE49-F238E27FC236}">
                <a16:creationId xmlns:a16="http://schemas.microsoft.com/office/drawing/2014/main" id="{04E12295-C3A5-DE40-B1A9-4F86554B7782}"/>
              </a:ext>
            </a:extLst>
          </p:cNvPr>
          <p:cNvSpPr/>
          <p:nvPr/>
        </p:nvSpPr>
        <p:spPr>
          <a:xfrm rot="5400000">
            <a:off x="9805436" y="796982"/>
            <a:ext cx="252808" cy="3464932"/>
          </a:xfrm>
          <a:prstGeom prst="rect">
            <a:avLst/>
          </a:prstGeom>
          <a:solidFill>
            <a:srgbClr val="FFE699">
              <a:alpha val="4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DB34AE36-F9A6-9F40-A17B-102046DA7D51}"/>
              </a:ext>
            </a:extLst>
          </p:cNvPr>
          <p:cNvSpPr/>
          <p:nvPr/>
        </p:nvSpPr>
        <p:spPr>
          <a:xfrm rot="5400000" flipV="1">
            <a:off x="8519432" y="2486909"/>
            <a:ext cx="52757" cy="8800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EFC031A0-D1A5-8648-9191-57A7355FF1CE}"/>
              </a:ext>
            </a:extLst>
          </p:cNvPr>
          <p:cNvSpPr/>
          <p:nvPr/>
        </p:nvSpPr>
        <p:spPr>
          <a:xfrm rot="5400000" flipV="1">
            <a:off x="9074235" y="2490573"/>
            <a:ext cx="52757" cy="8800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59B8A1EE-038F-324D-A555-CDFA267C11DF}"/>
              </a:ext>
            </a:extLst>
          </p:cNvPr>
          <p:cNvSpPr/>
          <p:nvPr/>
        </p:nvSpPr>
        <p:spPr>
          <a:xfrm rot="5400000" flipV="1">
            <a:off x="8250532" y="2490573"/>
            <a:ext cx="52757" cy="8800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E4E1F016-523B-E247-A05D-D3A5CBCAB5BA}"/>
              </a:ext>
            </a:extLst>
          </p:cNvPr>
          <p:cNvSpPr txBox="1"/>
          <p:nvPr/>
        </p:nvSpPr>
        <p:spPr>
          <a:xfrm>
            <a:off x="9822963" y="2461223"/>
            <a:ext cx="22955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4A351F2D-9076-2B46-BBAF-F11AE29BF633}"/>
                  </a:ext>
                </a:extLst>
              </p:cNvPr>
              <p:cNvSpPr txBox="1"/>
              <p:nvPr/>
            </p:nvSpPr>
            <p:spPr>
              <a:xfrm>
                <a:off x="11697348" y="2361534"/>
                <a:ext cx="30636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1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4A351F2D-9076-2B46-BBAF-F11AE29BF6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97348" y="2361534"/>
                <a:ext cx="306366" cy="27699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AFE9237A-A49A-2E47-8CD0-C7EA6DE8CFC0}"/>
                  </a:ext>
                </a:extLst>
              </p:cNvPr>
              <p:cNvSpPr txBox="1"/>
              <p:nvPr/>
            </p:nvSpPr>
            <p:spPr>
              <a:xfrm>
                <a:off x="9797642" y="826412"/>
                <a:ext cx="35721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𝑖𝑦</m:t>
                      </m:r>
                    </m:oMath>
                  </m:oMathPara>
                </a14:m>
                <a:endParaRPr lang="en-US" sz="1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AFE9237A-A49A-2E47-8CD0-C7EA6DE8CF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97642" y="826412"/>
                <a:ext cx="357214" cy="276999"/>
              </a:xfrm>
              <a:prstGeom prst="rect">
                <a:avLst/>
              </a:prstGeom>
              <a:blipFill>
                <a:blip r:embed="rId10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TextBox 70">
            <a:extLst>
              <a:ext uri="{FF2B5EF4-FFF2-40B4-BE49-F238E27FC236}">
                <a16:creationId xmlns:a16="http://schemas.microsoft.com/office/drawing/2014/main" id="{2FE2168B-8E9B-CE4A-91FE-F381E45EFCCC}"/>
              </a:ext>
            </a:extLst>
          </p:cNvPr>
          <p:cNvSpPr txBox="1"/>
          <p:nvPr/>
        </p:nvSpPr>
        <p:spPr>
          <a:xfrm>
            <a:off x="9825977" y="2229548"/>
            <a:ext cx="2167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i</a:t>
            </a:r>
            <a:endParaRPr lang="en-US" sz="1100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2ECB61AA-436C-E84E-988C-3F2288F52B51}"/>
              </a:ext>
            </a:extLst>
          </p:cNvPr>
          <p:cNvSpPr txBox="1"/>
          <p:nvPr/>
        </p:nvSpPr>
        <p:spPr>
          <a:xfrm>
            <a:off x="9789947" y="2578168"/>
            <a:ext cx="26000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-</a:t>
            </a:r>
            <a:r>
              <a:rPr lang="en-US" sz="1100" dirty="0" err="1"/>
              <a:t>i</a:t>
            </a:r>
            <a:endParaRPr lang="en-US" sz="1100" dirty="0"/>
          </a:p>
        </p:txBody>
      </p: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6C3474AD-DDCE-D44A-8A56-B0E80688A05B}"/>
              </a:ext>
            </a:extLst>
          </p:cNvPr>
          <p:cNvCxnSpPr>
            <a:cxnSpLocks/>
            <a:stCxn id="12" idx="2"/>
            <a:endCxn id="3" idx="0"/>
          </p:cNvCxnSpPr>
          <p:nvPr/>
        </p:nvCxnSpPr>
        <p:spPr>
          <a:xfrm flipH="1">
            <a:off x="6115777" y="1313095"/>
            <a:ext cx="428" cy="407746"/>
          </a:xfrm>
          <a:prstGeom prst="straightConnector1">
            <a:avLst/>
          </a:prstGeom>
          <a:ln w="127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ACB7C8F0-844E-C846-A539-45EB136C1DA3}"/>
                  </a:ext>
                </a:extLst>
              </p:cNvPr>
              <p:cNvSpPr txBox="1"/>
              <p:nvPr/>
            </p:nvSpPr>
            <p:spPr>
              <a:xfrm>
                <a:off x="2796126" y="1513429"/>
                <a:ext cx="114954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6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s</m:t>
                      </m:r>
                      <m:r>
                        <a:rPr lang="en-US" sz="16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6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US" sz="16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16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𝑖𝑇</m:t>
                      </m:r>
                    </m:oMath>
                  </m:oMathPara>
                </a14:m>
                <a:endParaRPr lang="en-US" sz="16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ACB7C8F0-844E-C846-A539-45EB136C1D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6126" y="1513429"/>
                <a:ext cx="1149545" cy="33855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2D247B1A-ADE7-9848-AB0C-EA17C324D7B2}"/>
                  </a:ext>
                </a:extLst>
              </p:cNvPr>
              <p:cNvSpPr txBox="1"/>
              <p:nvPr/>
            </p:nvSpPr>
            <p:spPr>
              <a:xfrm>
                <a:off x="8218206" y="1478536"/>
                <a:ext cx="113697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6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z</m:t>
                      </m:r>
                      <m:r>
                        <a:rPr lang="en-US" sz="16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16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16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𝑖𝑦</m:t>
                      </m:r>
                    </m:oMath>
                  </m:oMathPara>
                </a14:m>
                <a:endParaRPr lang="en-US" sz="16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2D247B1A-ADE7-9848-AB0C-EA17C324D7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8206" y="1478536"/>
                <a:ext cx="1136978" cy="338554"/>
              </a:xfrm>
              <a:prstGeom prst="rect">
                <a:avLst/>
              </a:prstGeom>
              <a:blipFill>
                <a:blip r:embed="rId12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597585E7-BB5C-894B-887B-0FD33A5BD392}"/>
              </a:ext>
            </a:extLst>
          </p:cNvPr>
          <p:cNvCxnSpPr>
            <a:stCxn id="12" idx="1"/>
          </p:cNvCxnSpPr>
          <p:nvPr/>
        </p:nvCxnSpPr>
        <p:spPr>
          <a:xfrm flipH="1">
            <a:off x="3975347" y="1020543"/>
            <a:ext cx="903280" cy="457993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26978030-EAEC-E645-A093-2E694E8F79A3}"/>
              </a:ext>
            </a:extLst>
          </p:cNvPr>
          <p:cNvCxnSpPr>
            <a:cxnSpLocks/>
            <a:stCxn id="11" idx="3"/>
            <a:endCxn id="84" idx="1"/>
          </p:cNvCxnSpPr>
          <p:nvPr/>
        </p:nvCxnSpPr>
        <p:spPr>
          <a:xfrm flipV="1">
            <a:off x="7321578" y="1647813"/>
            <a:ext cx="896628" cy="435976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ADDB11DC-F511-8C4E-96B5-7A01A07F0545}"/>
              </a:ext>
            </a:extLst>
          </p:cNvPr>
          <p:cNvSpPr txBox="1"/>
          <p:nvPr/>
        </p:nvSpPr>
        <p:spPr>
          <a:xfrm>
            <a:off x="1418924" y="1660889"/>
            <a:ext cx="6145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i="1" dirty="0"/>
              <a:t>critical</a:t>
            </a:r>
          </a:p>
          <a:p>
            <a:pPr algn="ctr"/>
            <a:r>
              <a:rPr lang="en-US" sz="1200" i="1" dirty="0"/>
              <a:t>strip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2603F9B7-CFC6-E948-B250-B97DCEAE8620}"/>
              </a:ext>
            </a:extLst>
          </p:cNvPr>
          <p:cNvSpPr txBox="1"/>
          <p:nvPr/>
        </p:nvSpPr>
        <p:spPr>
          <a:xfrm>
            <a:off x="9278948" y="1926090"/>
            <a:ext cx="6145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i="1" dirty="0"/>
              <a:t>critical</a:t>
            </a:r>
          </a:p>
          <a:p>
            <a:pPr algn="ctr"/>
            <a:r>
              <a:rPr lang="en-US" sz="1200" i="1" dirty="0"/>
              <a:t>strip</a:t>
            </a: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0ABFF341-849B-244F-99EC-463A8DD4E833}"/>
              </a:ext>
            </a:extLst>
          </p:cNvPr>
          <p:cNvSpPr/>
          <p:nvPr/>
        </p:nvSpPr>
        <p:spPr>
          <a:xfrm rot="16200000" flipH="1" flipV="1">
            <a:off x="11275307" y="2470424"/>
            <a:ext cx="52757" cy="8800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45ADD377-3AD7-A440-8649-1A340BDC462A}"/>
              </a:ext>
            </a:extLst>
          </p:cNvPr>
          <p:cNvSpPr/>
          <p:nvPr/>
        </p:nvSpPr>
        <p:spPr>
          <a:xfrm rot="16200000" flipH="1" flipV="1">
            <a:off x="10759834" y="2474088"/>
            <a:ext cx="52757" cy="8800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AD036BD4-EE63-7F4C-B3A5-2927BC3C40FA}"/>
              </a:ext>
            </a:extLst>
          </p:cNvPr>
          <p:cNvSpPr/>
          <p:nvPr/>
        </p:nvSpPr>
        <p:spPr>
          <a:xfrm rot="16200000" flipH="1" flipV="1">
            <a:off x="11544207" y="2474088"/>
            <a:ext cx="52757" cy="8800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D4A51AA0-D7F3-D845-BB82-8B22EB59685C}"/>
              </a:ext>
            </a:extLst>
          </p:cNvPr>
          <p:cNvSpPr txBox="1"/>
          <p:nvPr/>
        </p:nvSpPr>
        <p:spPr>
          <a:xfrm>
            <a:off x="9911028" y="2716186"/>
            <a:ext cx="20578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i="1" dirty="0"/>
              <a:t>non-trivial zeros now on real </a:t>
            </a:r>
          </a:p>
          <a:p>
            <a:pPr algn="ctr"/>
            <a:r>
              <a:rPr lang="en-US" sz="1200" i="1" dirty="0"/>
              <a:t>line, but stretched by factor 2.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999B28-2CD1-D645-96A6-E3165DA36BA2}"/>
              </a:ext>
            </a:extLst>
          </p:cNvPr>
          <p:cNvSpPr txBox="1"/>
          <p:nvPr/>
        </p:nvSpPr>
        <p:spPr>
          <a:xfrm>
            <a:off x="5725369" y="2663104"/>
            <a:ext cx="800476" cy="461665"/>
          </a:xfrm>
          <a:prstGeom prst="rect">
            <a:avLst/>
          </a:prstGeom>
          <a:solidFill>
            <a:srgbClr val="FFE699"/>
          </a:solidFill>
          <a:ln>
            <a:solidFill>
              <a:srgbClr val="FFE699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Fourier</a:t>
            </a:r>
          </a:p>
          <a:p>
            <a:pPr algn="ctr"/>
            <a:r>
              <a:rPr lang="en-US" sz="1200" dirty="0"/>
              <a:t>transform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86997A2D-71E5-EF4A-9C8E-F757F6444E44}"/>
                  </a:ext>
                </a:extLst>
              </p:cNvPr>
              <p:cNvSpPr txBox="1"/>
              <p:nvPr/>
            </p:nvSpPr>
            <p:spPr>
              <a:xfrm>
                <a:off x="9458295" y="4106025"/>
                <a:ext cx="2426429" cy="2585323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ea typeface="Calibri" panose="020F0502020204030204" pitchFamily="34" charset="0"/>
                    <a:cs typeface="Verdana" panose="020B0604030504040204" pitchFamily="34" charset="0"/>
                  </a:rPr>
                  <a:t>There exists a unique </a:t>
                </a:r>
                <a:r>
                  <a:rPr lang="en-US" sz="1200" i="1" dirty="0">
                    <a:ea typeface="Calibri" panose="020F0502020204030204" pitchFamily="34" charset="0"/>
                    <a:cs typeface="Verdana" panose="020B0604030504040204" pitchFamily="34" charset="0"/>
                  </a:rPr>
                  <a:t>De </a:t>
                </a:r>
                <a:r>
                  <a:rPr lang="en-US" sz="1200" i="1" dirty="0" err="1">
                    <a:ea typeface="Calibri" panose="020F0502020204030204" pitchFamily="34" charset="0"/>
                    <a:cs typeface="Verdana" panose="020B0604030504040204" pitchFamily="34" charset="0"/>
                  </a:rPr>
                  <a:t>Bruijn</a:t>
                </a:r>
                <a:r>
                  <a:rPr lang="en-US" sz="1200" i="1" dirty="0">
                    <a:ea typeface="Calibri" panose="020F0502020204030204" pitchFamily="34" charset="0"/>
                    <a:cs typeface="Verdana" panose="020B0604030504040204" pitchFamily="34" charset="0"/>
                  </a:rPr>
                  <a:t> – Newman constant</a:t>
                </a:r>
                <a:r>
                  <a:rPr lang="en-US" sz="1200" dirty="0">
                    <a:ea typeface="Calibri" panose="020F0502020204030204" pitchFamily="34" charset="0"/>
                    <a:cs typeface="Verdana" panose="020B060403050404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Verdana" panose="020B0604030504040204" pitchFamily="34" charset="0"/>
                      </a:rPr>
                      <m:t>Λ</m:t>
                    </m:r>
                  </m:oMath>
                </a14:m>
                <a:r>
                  <a:rPr lang="en-US" sz="1200" dirty="0">
                    <a:ea typeface="Calibri" panose="020F0502020204030204" pitchFamily="34" charset="0"/>
                    <a:cs typeface="Verdana" panose="020B0604030504040204" pitchFamily="34" charset="0"/>
                  </a:rPr>
                  <a:t>, for which it is true that all zeros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200">
                        <a:latin typeface="Cambria Math" panose="02040503050406030204" pitchFamily="18" charset="0"/>
                        <a:ea typeface="Cambria Math" panose="02040503050406030204" pitchFamily="18" charset="0"/>
                        <a:cs typeface="Verdana" panose="020B0604030504040204" pitchFamily="34" charset="0"/>
                      </a:rPr>
                      <m:t>t</m:t>
                    </m:r>
                    <m:r>
                      <a:rPr lang="en-US" sz="1200">
                        <a:latin typeface="Cambria Math" panose="02040503050406030204" pitchFamily="18" charset="0"/>
                        <a:ea typeface="Cambria Math" panose="02040503050406030204" pitchFamily="18" charset="0"/>
                        <a:cs typeface="Verdana" panose="020B0604030504040204" pitchFamily="34" charset="0"/>
                      </a:rPr>
                      <m:t> </m:t>
                    </m:r>
                    <m:r>
                      <a:rPr lang="en-US" sz="12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Verdana" panose="020B0604030504040204" pitchFamily="34" charset="0"/>
                      </a:rPr>
                      <m:t>≥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Verdana" panose="020B0604030504040204" pitchFamily="34" charset="0"/>
                      </a:rPr>
                      <m:t> </m:t>
                    </m:r>
                    <m:r>
                      <m:rPr>
                        <m:sty m:val="p"/>
                      </m:rPr>
                      <a:rPr lang="el-GR" sz="12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Verdana" panose="020B0604030504040204" pitchFamily="34" charset="0"/>
                      </a:rPr>
                      <m:t>Λ</m:t>
                    </m:r>
                  </m:oMath>
                </a14:m>
                <a:r>
                  <a:rPr lang="en-US" sz="1200" dirty="0">
                    <a:ea typeface="Calibri" panose="020F0502020204030204" pitchFamily="34" charset="0"/>
                    <a:cs typeface="Verdana" panose="020B0604030504040204" pitchFamily="34" charset="0"/>
                  </a:rPr>
                  <a:t> are real:</a:t>
                </a:r>
              </a:p>
              <a:p>
                <a:endParaRPr lang="en-US" sz="800" dirty="0">
                  <a:ea typeface="Calibri" panose="020F0502020204030204" pitchFamily="34" charset="0"/>
                  <a:cs typeface="Verdana" panose="020B0604030504040204" pitchFamily="34" charset="0"/>
                </a:endParaRPr>
              </a:p>
              <a:p>
                <a:r>
                  <a:rPr lang="en-US" sz="1200" dirty="0">
                    <a:ea typeface="Calibri" panose="020F0502020204030204" pitchFamily="34" charset="0"/>
                    <a:cs typeface="Verdana" panose="020B0604030504040204" pitchFamily="34" charset="0"/>
                  </a:rPr>
                  <a:t>1950 → de </a:t>
                </a:r>
                <a:r>
                  <a:rPr lang="en-US" sz="1200" dirty="0" err="1">
                    <a:ea typeface="Calibri" panose="020F0502020204030204" pitchFamily="34" charset="0"/>
                    <a:cs typeface="Verdana" panose="020B0604030504040204" pitchFamily="34" charset="0"/>
                  </a:rPr>
                  <a:t>Bruijn</a:t>
                </a:r>
                <a:r>
                  <a:rPr lang="en-US" sz="1200" dirty="0">
                    <a:ea typeface="Calibri" panose="020F0502020204030204" pitchFamily="34" charset="0"/>
                    <a:cs typeface="Verdana" panose="020B0604030504040204" pitchFamily="34" charset="0"/>
                  </a:rPr>
                  <a:t>         :  </a:t>
                </a:r>
                <a14:m>
                  <m:oMath xmlns:m="http://schemas.openxmlformats.org/officeDocument/2006/math">
                    <m:r>
                      <a:rPr lang="en-US" sz="12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Verdana" panose="020B0604030504040204" pitchFamily="34" charset="0"/>
                      </a:rPr>
                      <m:t> </m:t>
                    </m:r>
                    <m:r>
                      <m:rPr>
                        <m:sty m:val="p"/>
                      </m:rPr>
                      <a:rPr lang="el-GR" sz="12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Verdana" panose="020B0604030504040204" pitchFamily="34" charset="0"/>
                      </a:rPr>
                      <m:t>Λ</m:t>
                    </m:r>
                    <m:r>
                      <a:rPr lang="en-US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Verdana" panose="020B0604030504040204" pitchFamily="34" charset="0"/>
                      </a:rPr>
                      <m:t>≤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Verdana" panose="020B0604030504040204" pitchFamily="34" charset="0"/>
                      </a:rPr>
                      <m:t>0.5</m:t>
                    </m:r>
                  </m:oMath>
                </a14:m>
                <a:endParaRPr lang="en-US" sz="1400" dirty="0">
                  <a:ea typeface="Calibri" panose="020F0502020204030204" pitchFamily="34" charset="0"/>
                  <a:cs typeface="Verdana" panose="020B0604030504040204" pitchFamily="34" charset="0"/>
                </a:endParaRPr>
              </a:p>
              <a:p>
                <a:r>
                  <a:rPr lang="en-US" sz="1100" dirty="0">
                    <a:ea typeface="Calibri" panose="020F0502020204030204" pitchFamily="34" charset="0"/>
                    <a:cs typeface="Verdana" panose="020B0604030504040204" pitchFamily="34" charset="0"/>
                  </a:rPr>
                  <a:t>                     .</a:t>
                </a:r>
              </a:p>
              <a:p>
                <a:r>
                  <a:rPr lang="en-US" sz="1100" dirty="0">
                    <a:ea typeface="Calibri" panose="020F0502020204030204" pitchFamily="34" charset="0"/>
                    <a:cs typeface="Verdana" panose="020B0604030504040204" pitchFamily="34" charset="0"/>
                  </a:rPr>
                  <a:t>                     .</a:t>
                </a:r>
              </a:p>
              <a:p>
                <a:r>
                  <a:rPr lang="en-US" sz="1200" dirty="0">
                    <a:ea typeface="Calibri" panose="020F0502020204030204" pitchFamily="34" charset="0"/>
                    <a:cs typeface="Verdana" panose="020B0604030504040204" pitchFamily="34" charset="0"/>
                  </a:rPr>
                  <a:t>2008 → </a:t>
                </a:r>
                <a:r>
                  <a:rPr lang="en-US" sz="1200" dirty="0" err="1">
                    <a:ea typeface="Calibri" panose="020F0502020204030204" pitchFamily="34" charset="0"/>
                    <a:cs typeface="Verdana" panose="020B0604030504040204" pitchFamily="34" charset="0"/>
                  </a:rPr>
                  <a:t>Kee</a:t>
                </a:r>
                <a:r>
                  <a:rPr lang="en-US" sz="1200" dirty="0">
                    <a:ea typeface="Calibri" panose="020F0502020204030204" pitchFamily="34" charset="0"/>
                    <a:cs typeface="Verdana" panose="020B0604030504040204" pitchFamily="34" charset="0"/>
                  </a:rPr>
                  <a:t>/Kim/Lee  :  </a:t>
                </a:r>
                <a14:m>
                  <m:oMath xmlns:m="http://schemas.openxmlformats.org/officeDocument/2006/math">
                    <m:r>
                      <a:rPr lang="en-US" sz="1200">
                        <a:latin typeface="Cambria Math" panose="02040503050406030204" pitchFamily="18" charset="0"/>
                        <a:ea typeface="Cambria Math" panose="02040503050406030204" pitchFamily="18" charset="0"/>
                        <a:cs typeface="Verdana" panose="020B0604030504040204" pitchFamily="34" charset="0"/>
                      </a:rPr>
                      <m:t> </m:t>
                    </m:r>
                    <m:r>
                      <m:rPr>
                        <m:sty m:val="p"/>
                      </m:rPr>
                      <a:rPr lang="el-GR" sz="12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Verdana" panose="020B0604030504040204" pitchFamily="34" charset="0"/>
                      </a:rPr>
                      <m:t>Λ</m:t>
                    </m:r>
                    <m:r>
                      <a:rPr lang="en-US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Verdana" panose="020B0604030504040204" pitchFamily="34" charset="0"/>
                      </a:rPr>
                      <m:t>0.5</m:t>
                    </m:r>
                  </m:oMath>
                </a14:m>
                <a:endParaRPr lang="en-US" sz="1400" dirty="0">
                  <a:ea typeface="Calibri" panose="020F0502020204030204" pitchFamily="34" charset="0"/>
                  <a:cs typeface="Verdana" panose="020B0604030504040204" pitchFamily="34" charset="0"/>
                </a:endParaRPr>
              </a:p>
              <a:p>
                <a:r>
                  <a:rPr lang="en-US" sz="1200" dirty="0">
                    <a:ea typeface="Calibri" panose="020F0502020204030204" pitchFamily="34" charset="0"/>
                    <a:cs typeface="Verdana" panose="020B0604030504040204" pitchFamily="34" charset="0"/>
                  </a:rPr>
                  <a:t>2018 → Rodgers/Tao   : </a:t>
                </a:r>
                <a14:m>
                  <m:oMath xmlns:m="http://schemas.openxmlformats.org/officeDocument/2006/math">
                    <m:r>
                      <a:rPr lang="en-US" sz="12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Verdana" panose="020B0604030504040204" pitchFamily="34" charset="0"/>
                      </a:rPr>
                      <m:t>  </m:t>
                    </m:r>
                    <m:r>
                      <m:rPr>
                        <m:sty m:val="p"/>
                      </m:rPr>
                      <a:rPr lang="el-GR" sz="12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Verdana" panose="020B0604030504040204" pitchFamily="34" charset="0"/>
                      </a:rPr>
                      <m:t>Λ</m:t>
                    </m:r>
                    <m:r>
                      <a:rPr lang="en-US" sz="14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Verdana" panose="020B0604030504040204" pitchFamily="34" charset="0"/>
                      </a:rPr>
                      <m:t>≥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Verdana" panose="020B0604030504040204" pitchFamily="34" charset="0"/>
                      </a:rPr>
                      <m:t>0</m:t>
                    </m:r>
                  </m:oMath>
                </a14:m>
                <a:r>
                  <a:rPr lang="en-US" sz="1400" dirty="0">
                    <a:ea typeface="Calibri" panose="020F0502020204030204" pitchFamily="34" charset="0"/>
                    <a:cs typeface="Verdana" panose="020B0604030504040204" pitchFamily="34" charset="0"/>
                  </a:rPr>
                  <a:t> </a:t>
                </a:r>
              </a:p>
              <a:p>
                <a:endParaRPr lang="en-US" sz="800" dirty="0">
                  <a:ea typeface="Calibri" panose="020F0502020204030204" pitchFamily="34" charset="0"/>
                  <a:cs typeface="Verdana" panose="020B0604030504040204" pitchFamily="34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2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Verdana" panose="020B0604030504040204" pitchFamily="34" charset="0"/>
                      </a:rPr>
                      <m:t>Λ</m:t>
                    </m:r>
                    <m:r>
                      <a:rPr lang="en-US" sz="1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Verdana" panose="020B0604030504040204" pitchFamily="34" charset="0"/>
                      </a:rPr>
                      <m:t>=</m:t>
                    </m:r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Verdana" panose="020B0604030504040204" pitchFamily="34" charset="0"/>
                      </a:rPr>
                      <m:t>0</m:t>
                    </m:r>
                    <m:r>
                      <a:rPr lang="en-US" sz="14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Verdana" panose="020B0604030504040204" pitchFamily="34" charset="0"/>
                      </a:rPr>
                      <m:t>⟹</m:t>
                    </m:r>
                  </m:oMath>
                </a14:m>
                <a:r>
                  <a:rPr lang="en-US" sz="1400" dirty="0">
                    <a:ea typeface="Calibri" panose="020F0502020204030204" pitchFamily="34" charset="0"/>
                    <a:cs typeface="Verdana" panose="020B0604030504040204" pitchFamily="34" charset="0"/>
                  </a:rPr>
                  <a:t> RH</a:t>
                </a:r>
              </a:p>
              <a:p>
                <a:endParaRPr lang="en-US" sz="400" dirty="0">
                  <a:ea typeface="Calibri" panose="020F0502020204030204" pitchFamily="34" charset="0"/>
                  <a:cs typeface="Verdana" panose="020B0604030504040204" pitchFamily="34" charset="0"/>
                </a:endParaRPr>
              </a:p>
              <a:p>
                <a:pPr algn="ctr"/>
                <a:r>
                  <a:rPr lang="en-US" sz="1400" b="1" dirty="0">
                    <a:solidFill>
                      <a:schemeClr val="accent1"/>
                    </a:solidFill>
                    <a:ea typeface="Calibri" panose="020F0502020204030204" pitchFamily="34" charset="0"/>
                    <a:cs typeface="Verdana" panose="020B0604030504040204" pitchFamily="34" charset="0"/>
                  </a:rPr>
                  <a:t>Could the DBN-upper bound be reduced further?</a:t>
                </a: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86997A2D-71E5-EF4A-9C8E-F757F6444E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8295" y="4106025"/>
                <a:ext cx="2426429" cy="2585323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DF3E6AFD-8280-4F4B-A32F-ED093713F979}"/>
              </a:ext>
            </a:extLst>
          </p:cNvPr>
          <p:cNvCxnSpPr>
            <a:cxnSpLocks/>
            <a:stCxn id="16" idx="3"/>
            <a:endCxn id="64" idx="1"/>
          </p:cNvCxnSpPr>
          <p:nvPr/>
        </p:nvCxnSpPr>
        <p:spPr>
          <a:xfrm flipV="1">
            <a:off x="7748534" y="5398687"/>
            <a:ext cx="1709761" cy="8357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21473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Picture 74">
            <a:extLst>
              <a:ext uri="{FF2B5EF4-FFF2-40B4-BE49-F238E27FC236}">
                <a16:creationId xmlns:a16="http://schemas.microsoft.com/office/drawing/2014/main" id="{9FC5EF9E-B0B4-8747-AC04-BDAD340E8A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17" y="5753190"/>
            <a:ext cx="759826" cy="759826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4303BEF6-1AC8-C640-8BE9-E19504F9C5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55" y="1495529"/>
            <a:ext cx="759826" cy="75982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112429-D728-1F4A-8C84-20F2C5FA76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242" y="5007021"/>
            <a:ext cx="3366114" cy="56352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01C8784-CC25-CB42-AECE-D8549A1813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048" y="4510352"/>
            <a:ext cx="2469559" cy="50581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EA6CCA1-3721-5348-B3C8-D915E532E5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06200" y="877653"/>
            <a:ext cx="4401412" cy="43775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2FFF3FC-1DE4-BC40-9E15-E3BB777918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88920" y="2361060"/>
            <a:ext cx="6047900" cy="47719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735AC25-9068-E74B-B572-CCC70B357C1F}"/>
              </a:ext>
            </a:extLst>
          </p:cNvPr>
          <p:cNvSpPr txBox="1"/>
          <p:nvPr/>
        </p:nvSpPr>
        <p:spPr>
          <a:xfrm>
            <a:off x="12346279" y="6389352"/>
            <a:ext cx="13548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then </a:t>
            </a:r>
            <a:r>
              <a:rPr lang="en-US" dirty="0" err="1"/>
              <a:t>Ht</a:t>
            </a:r>
            <a:r>
              <a:rPr lang="en-US" dirty="0"/>
              <a:t> ne 0</a:t>
            </a:r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33EBCC0B-D768-EA42-9405-5C62D3BCA097}"/>
              </a:ext>
            </a:extLst>
          </p:cNvPr>
          <p:cNvGrpSpPr/>
          <p:nvPr/>
        </p:nvGrpSpPr>
        <p:grpSpPr>
          <a:xfrm>
            <a:off x="7444271" y="603374"/>
            <a:ext cx="3963997" cy="1492812"/>
            <a:chOff x="5691671" y="451223"/>
            <a:chExt cx="3963997" cy="1492812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87684A10-C81C-4847-BB07-187EE3C7AC6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715676" y="1488323"/>
              <a:ext cx="3892857" cy="455712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6BAFBAE4-289B-3243-B412-E8910102EB2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691671" y="451223"/>
              <a:ext cx="3963997" cy="1085476"/>
            </a:xfrm>
            <a:prstGeom prst="rect">
              <a:avLst/>
            </a:prstGeom>
          </p:spPr>
        </p:pic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6B08B99E-4EA1-1549-9779-6B8B458EC52B}"/>
              </a:ext>
            </a:extLst>
          </p:cNvPr>
          <p:cNvSpPr/>
          <p:nvPr/>
        </p:nvSpPr>
        <p:spPr>
          <a:xfrm>
            <a:off x="7468276" y="677931"/>
            <a:ext cx="3939992" cy="141825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53BCC23E-1DA3-7D41-A5A6-0A84AD335D67}"/>
              </a:ext>
            </a:extLst>
          </p:cNvPr>
          <p:cNvGrpSpPr/>
          <p:nvPr/>
        </p:nvGrpSpPr>
        <p:grpSpPr>
          <a:xfrm>
            <a:off x="846518" y="716434"/>
            <a:ext cx="3091077" cy="1418256"/>
            <a:chOff x="1678836" y="525780"/>
            <a:chExt cx="3091077" cy="1418256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F197A74B-3494-8747-AE20-AE7E8811161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706205" y="526118"/>
              <a:ext cx="2870910" cy="987311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724C718-5D53-AE45-8F27-3769D719E5BE}"/>
                </a:ext>
              </a:extLst>
            </p:cNvPr>
            <p:cNvSpPr txBox="1"/>
            <p:nvPr/>
          </p:nvSpPr>
          <p:spPr>
            <a:xfrm>
              <a:off x="1694076" y="1572271"/>
              <a:ext cx="294343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b="1" dirty="0">
                  <a:solidFill>
                    <a:schemeClr val="accent6">
                      <a:lumMod val="75000"/>
                    </a:schemeClr>
                  </a:solidFill>
                </a:rPr>
                <a:t>Optionally: a more effective C-term is available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22A0A62B-5002-9E4F-A637-D9E636E75BFB}"/>
                </a:ext>
              </a:extLst>
            </p:cNvPr>
            <p:cNvSpPr/>
            <p:nvPr/>
          </p:nvSpPr>
          <p:spPr>
            <a:xfrm>
              <a:off x="1678836" y="525780"/>
              <a:ext cx="3091077" cy="14182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Left Brace 34">
            <a:extLst>
              <a:ext uri="{FF2B5EF4-FFF2-40B4-BE49-F238E27FC236}">
                <a16:creationId xmlns:a16="http://schemas.microsoft.com/office/drawing/2014/main" id="{4B72C11D-A4C3-AE4F-8E2E-72504FF55927}"/>
              </a:ext>
            </a:extLst>
          </p:cNvPr>
          <p:cNvSpPr/>
          <p:nvPr/>
        </p:nvSpPr>
        <p:spPr>
          <a:xfrm rot="5400000">
            <a:off x="4472710" y="1543656"/>
            <a:ext cx="100043" cy="1550268"/>
          </a:xfrm>
          <a:prstGeom prst="leftBrace">
            <a:avLst>
              <a:gd name="adj1" fmla="val 8333"/>
              <a:gd name="adj2" fmla="val 5046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Left Brace 35">
            <a:extLst>
              <a:ext uri="{FF2B5EF4-FFF2-40B4-BE49-F238E27FC236}">
                <a16:creationId xmlns:a16="http://schemas.microsoft.com/office/drawing/2014/main" id="{26E743BA-D507-9740-A301-8C848AD5640E}"/>
              </a:ext>
            </a:extLst>
          </p:cNvPr>
          <p:cNvSpPr/>
          <p:nvPr/>
        </p:nvSpPr>
        <p:spPr>
          <a:xfrm rot="5400000">
            <a:off x="6974423" y="757892"/>
            <a:ext cx="105450" cy="311913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Elbow Connector 45">
            <a:extLst>
              <a:ext uri="{FF2B5EF4-FFF2-40B4-BE49-F238E27FC236}">
                <a16:creationId xmlns:a16="http://schemas.microsoft.com/office/drawing/2014/main" id="{AB2B6677-588D-4043-B884-3910E00B707A}"/>
              </a:ext>
            </a:extLst>
          </p:cNvPr>
          <p:cNvCxnSpPr>
            <a:cxnSpLocks/>
            <a:stCxn id="33" idx="1"/>
          </p:cNvCxnSpPr>
          <p:nvPr/>
        </p:nvCxnSpPr>
        <p:spPr>
          <a:xfrm rot="10800000" flipV="1">
            <a:off x="7028672" y="1387059"/>
            <a:ext cx="439604" cy="87767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>
            <a:extLst>
              <a:ext uri="{FF2B5EF4-FFF2-40B4-BE49-F238E27FC236}">
                <a16:creationId xmlns:a16="http://schemas.microsoft.com/office/drawing/2014/main" id="{CCB204B0-57AE-9941-9C5A-93E1643EDC84}"/>
              </a:ext>
            </a:extLst>
          </p:cNvPr>
          <p:cNvSpPr/>
          <p:nvPr/>
        </p:nvSpPr>
        <p:spPr>
          <a:xfrm>
            <a:off x="7379208" y="4526901"/>
            <a:ext cx="4595816" cy="11452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EB372E0-5BE7-374B-AD4A-C6DDA573800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5162" y="5816153"/>
            <a:ext cx="1264187" cy="434989"/>
          </a:xfrm>
          <a:prstGeom prst="rect">
            <a:avLst/>
          </a:prstGeom>
        </p:spPr>
      </p:pic>
      <p:cxnSp>
        <p:nvCxnSpPr>
          <p:cNvPr id="63" name="Curved Connector 62">
            <a:extLst>
              <a:ext uri="{FF2B5EF4-FFF2-40B4-BE49-F238E27FC236}">
                <a16:creationId xmlns:a16="http://schemas.microsoft.com/office/drawing/2014/main" id="{C8CFADF4-188A-E44B-9C9E-7C13B95A7736}"/>
              </a:ext>
            </a:extLst>
          </p:cNvPr>
          <p:cNvCxnSpPr>
            <a:cxnSpLocks/>
            <a:stCxn id="10" idx="3"/>
            <a:endCxn id="67" idx="2"/>
          </p:cNvCxnSpPr>
          <p:nvPr/>
        </p:nvCxnSpPr>
        <p:spPr>
          <a:xfrm flipV="1">
            <a:off x="2029349" y="5632525"/>
            <a:ext cx="190104" cy="401123"/>
          </a:xfrm>
          <a:prstGeom prst="curvedConnector2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0657AC43-402E-C143-BA84-C17D7E168F71}"/>
              </a:ext>
            </a:extLst>
          </p:cNvPr>
          <p:cNvSpPr txBox="1"/>
          <p:nvPr/>
        </p:nvSpPr>
        <p:spPr>
          <a:xfrm>
            <a:off x="625543" y="6214648"/>
            <a:ext cx="17508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chemeClr val="accent6">
                    <a:lumMod val="75000"/>
                  </a:schemeClr>
                </a:solidFill>
              </a:rPr>
              <a:t>Choice of ‘Euler mollifiers’ 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8571E339-BD0D-0A4C-B0A5-EBE5F4C47316}"/>
              </a:ext>
            </a:extLst>
          </p:cNvPr>
          <p:cNvSpPr/>
          <p:nvPr/>
        </p:nvSpPr>
        <p:spPr>
          <a:xfrm>
            <a:off x="223522" y="4526900"/>
            <a:ext cx="3991862" cy="11056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Curved Connector 72">
            <a:extLst>
              <a:ext uri="{FF2B5EF4-FFF2-40B4-BE49-F238E27FC236}">
                <a16:creationId xmlns:a16="http://schemas.microsoft.com/office/drawing/2014/main" id="{88376750-B084-A643-834A-671CD85E2C87}"/>
              </a:ext>
            </a:extLst>
          </p:cNvPr>
          <p:cNvCxnSpPr>
            <a:cxnSpLocks/>
          </p:cNvCxnSpPr>
          <p:nvPr/>
        </p:nvCxnSpPr>
        <p:spPr>
          <a:xfrm flipV="1">
            <a:off x="4215384" y="4012279"/>
            <a:ext cx="1082482" cy="1094866"/>
          </a:xfrm>
          <a:prstGeom prst="curved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Elbow Connector 86">
            <a:extLst>
              <a:ext uri="{FF2B5EF4-FFF2-40B4-BE49-F238E27FC236}">
                <a16:creationId xmlns:a16="http://schemas.microsoft.com/office/drawing/2014/main" id="{CA9FA90A-9BCC-7549-93D6-66B06D473BA5}"/>
              </a:ext>
            </a:extLst>
          </p:cNvPr>
          <p:cNvCxnSpPr>
            <a:cxnSpLocks/>
            <a:stCxn id="34" idx="3"/>
            <a:endCxn id="35" idx="1"/>
          </p:cNvCxnSpPr>
          <p:nvPr/>
        </p:nvCxnSpPr>
        <p:spPr>
          <a:xfrm>
            <a:off x="3937595" y="1425562"/>
            <a:ext cx="577913" cy="84320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84C27AA7-5745-B247-A8B6-E7EC6283682F}"/>
              </a:ext>
            </a:extLst>
          </p:cNvPr>
          <p:cNvSpPr txBox="1"/>
          <p:nvPr/>
        </p:nvSpPr>
        <p:spPr>
          <a:xfrm>
            <a:off x="10617275" y="435307"/>
            <a:ext cx="8886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>
                <a:solidFill>
                  <a:srgbClr val="4472C4"/>
                </a:solidFill>
              </a:rPr>
              <a:t>Error terms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FEF849E8-47A1-954F-B3D6-0E5484464DB5}"/>
              </a:ext>
            </a:extLst>
          </p:cNvPr>
          <p:cNvSpPr txBox="1"/>
          <p:nvPr/>
        </p:nvSpPr>
        <p:spPr>
          <a:xfrm>
            <a:off x="10732411" y="4283284"/>
            <a:ext cx="13808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>
                <a:solidFill>
                  <a:srgbClr val="FF0000"/>
                </a:solidFill>
              </a:rPr>
              <a:t>Error upper bounds</a:t>
            </a:r>
          </a:p>
        </p:txBody>
      </p: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FE45B518-71A8-F142-96EB-949D6870AC4F}"/>
              </a:ext>
            </a:extLst>
          </p:cNvPr>
          <p:cNvCxnSpPr>
            <a:cxnSpLocks/>
            <a:stCxn id="129" idx="2"/>
            <a:endCxn id="116" idx="0"/>
          </p:cNvCxnSpPr>
          <p:nvPr/>
        </p:nvCxnSpPr>
        <p:spPr>
          <a:xfrm flipH="1">
            <a:off x="5765930" y="2739775"/>
            <a:ext cx="8506" cy="5555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Rounded Rectangle 110">
            <a:extLst>
              <a:ext uri="{FF2B5EF4-FFF2-40B4-BE49-F238E27FC236}">
                <a16:creationId xmlns:a16="http://schemas.microsoft.com/office/drawing/2014/main" id="{61D8848B-0C5D-8E4D-A772-E8C8D42736CB}"/>
              </a:ext>
            </a:extLst>
          </p:cNvPr>
          <p:cNvSpPr/>
          <p:nvPr/>
        </p:nvSpPr>
        <p:spPr>
          <a:xfrm>
            <a:off x="3461587" y="5987928"/>
            <a:ext cx="4589457" cy="44261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EAF764A-5EA6-2B47-B1AF-9B5CF7B1B541}"/>
                  </a:ext>
                </a:extLst>
              </p:cNvPr>
              <p:cNvSpPr txBox="1"/>
              <p:nvPr/>
            </p:nvSpPr>
            <p:spPr>
              <a:xfrm>
                <a:off x="3495991" y="6038648"/>
                <a:ext cx="359438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If </a:t>
                </a:r>
                <a:r>
                  <a:rPr lang="en-US" sz="1600" dirty="0">
                    <a:solidFill>
                      <a:srgbClr val="FF0000"/>
                    </a:solidFill>
                  </a:rPr>
                  <a:t>Lower bound</a:t>
                </a:r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US" sz="1600" dirty="0">
                    <a:solidFill>
                      <a:srgbClr val="FF0000"/>
                    </a:solidFill>
                  </a:rPr>
                  <a:t> Upper bound </a:t>
                </a:r>
                <a:r>
                  <a:rPr lang="en-US" sz="1600" dirty="0"/>
                  <a:t>then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EAF764A-5EA6-2B47-B1AF-9B5CF7B1B5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5991" y="6038648"/>
                <a:ext cx="3594381" cy="338554"/>
              </a:xfrm>
              <a:prstGeom prst="rect">
                <a:avLst/>
              </a:prstGeom>
              <a:blipFill>
                <a:blip r:embed="rId11"/>
                <a:stretch>
                  <a:fillRect l="-704" b="-17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6" name="Picture 105">
            <a:extLst>
              <a:ext uri="{FF2B5EF4-FFF2-40B4-BE49-F238E27FC236}">
                <a16:creationId xmlns:a16="http://schemas.microsoft.com/office/drawing/2014/main" id="{A6C435F1-6A40-554F-9868-4786D20D039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630737" y="6104066"/>
            <a:ext cx="1319723" cy="206565"/>
          </a:xfrm>
          <a:prstGeom prst="rect">
            <a:avLst/>
          </a:prstGeom>
        </p:spPr>
      </p:pic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C4C6329C-22FC-2949-AB6B-2226800F2042}"/>
              </a:ext>
            </a:extLst>
          </p:cNvPr>
          <p:cNvCxnSpPr>
            <a:cxnSpLocks/>
            <a:stCxn id="116" idx="2"/>
            <a:endCxn id="111" idx="0"/>
          </p:cNvCxnSpPr>
          <p:nvPr/>
        </p:nvCxnSpPr>
        <p:spPr>
          <a:xfrm flipH="1">
            <a:off x="5756316" y="4198806"/>
            <a:ext cx="9614" cy="17891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0" name="Group 69">
            <a:extLst>
              <a:ext uri="{FF2B5EF4-FFF2-40B4-BE49-F238E27FC236}">
                <a16:creationId xmlns:a16="http://schemas.microsoft.com/office/drawing/2014/main" id="{9C3773A7-F52E-8544-93A5-291092E2AB7A}"/>
              </a:ext>
            </a:extLst>
          </p:cNvPr>
          <p:cNvGrpSpPr/>
          <p:nvPr/>
        </p:nvGrpSpPr>
        <p:grpSpPr>
          <a:xfrm>
            <a:off x="3470476" y="3332915"/>
            <a:ext cx="4687574" cy="700920"/>
            <a:chOff x="3063709" y="3471634"/>
            <a:chExt cx="5239541" cy="788357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B0022E6-D882-F346-BDF9-B2E2181A46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063709" y="3471634"/>
              <a:ext cx="5239541" cy="788357"/>
            </a:xfrm>
            <a:prstGeom prst="rect">
              <a:avLst/>
            </a:prstGeom>
          </p:spPr>
        </p:pic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A2DB8A0E-B874-FB4D-923E-4FC5B1737F45}"/>
                </a:ext>
              </a:extLst>
            </p:cNvPr>
            <p:cNvCxnSpPr>
              <a:cxnSpLocks/>
            </p:cNvCxnSpPr>
            <p:nvPr/>
          </p:nvCxnSpPr>
          <p:spPr>
            <a:xfrm>
              <a:off x="4251960" y="4259549"/>
              <a:ext cx="2049780" cy="14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4CD24F3-5672-DC47-9656-5DA4E6724FD0}"/>
                </a:ext>
              </a:extLst>
            </p:cNvPr>
            <p:cNvCxnSpPr>
              <a:cxnSpLocks/>
            </p:cNvCxnSpPr>
            <p:nvPr/>
          </p:nvCxnSpPr>
          <p:spPr>
            <a:xfrm>
              <a:off x="6507480" y="3673322"/>
              <a:ext cx="1641200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6" name="Rectangle 115">
            <a:extLst>
              <a:ext uri="{FF2B5EF4-FFF2-40B4-BE49-F238E27FC236}">
                <a16:creationId xmlns:a16="http://schemas.microsoft.com/office/drawing/2014/main" id="{C1F2392B-5939-BD4C-9495-3286437EDBAA}"/>
              </a:ext>
            </a:extLst>
          </p:cNvPr>
          <p:cNvSpPr/>
          <p:nvPr/>
        </p:nvSpPr>
        <p:spPr>
          <a:xfrm>
            <a:off x="3398520" y="3295320"/>
            <a:ext cx="4734820" cy="90348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2" name="Curved Connector 71">
            <a:extLst>
              <a:ext uri="{FF2B5EF4-FFF2-40B4-BE49-F238E27FC236}">
                <a16:creationId xmlns:a16="http://schemas.microsoft.com/office/drawing/2014/main" id="{0A6A81E7-1D34-4442-967F-CCC3A53D113D}"/>
              </a:ext>
            </a:extLst>
          </p:cNvPr>
          <p:cNvCxnSpPr>
            <a:cxnSpLocks/>
          </p:cNvCxnSpPr>
          <p:nvPr/>
        </p:nvCxnSpPr>
        <p:spPr>
          <a:xfrm rot="16200000" flipV="1">
            <a:off x="8329318" y="3206534"/>
            <a:ext cx="1014664" cy="1626069"/>
          </a:xfrm>
          <a:prstGeom prst="curved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Rectangle 128">
            <a:extLst>
              <a:ext uri="{FF2B5EF4-FFF2-40B4-BE49-F238E27FC236}">
                <a16:creationId xmlns:a16="http://schemas.microsoft.com/office/drawing/2014/main" id="{7FB35B3C-8610-7F4E-94FF-B5CCC5ECDC81}"/>
              </a:ext>
            </a:extLst>
          </p:cNvPr>
          <p:cNvSpPr/>
          <p:nvPr/>
        </p:nvSpPr>
        <p:spPr>
          <a:xfrm>
            <a:off x="2788920" y="2423716"/>
            <a:ext cx="5971032" cy="31605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859211DC-5130-6747-BBBE-55F8E343B527}"/>
              </a:ext>
            </a:extLst>
          </p:cNvPr>
          <p:cNvSpPr txBox="1"/>
          <p:nvPr/>
        </p:nvSpPr>
        <p:spPr>
          <a:xfrm>
            <a:off x="5488739" y="5006532"/>
            <a:ext cx="546945" cy="24622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000" dirty="0"/>
              <a:t>Hence,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23D148DB-E70C-A447-B10D-6547B7715CD1}"/>
              </a:ext>
            </a:extLst>
          </p:cNvPr>
          <p:cNvSpPr txBox="1"/>
          <p:nvPr/>
        </p:nvSpPr>
        <p:spPr>
          <a:xfrm>
            <a:off x="777128" y="473232"/>
            <a:ext cx="10853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>
                <a:solidFill>
                  <a:srgbClr val="4472C4"/>
                </a:solidFill>
              </a:rPr>
              <a:t>Main estimate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E90D019B-F33F-9D48-BBDE-937C544F37E3}"/>
              </a:ext>
            </a:extLst>
          </p:cNvPr>
          <p:cNvSpPr txBox="1"/>
          <p:nvPr/>
        </p:nvSpPr>
        <p:spPr>
          <a:xfrm>
            <a:off x="130200" y="4258066"/>
            <a:ext cx="18989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>
                <a:solidFill>
                  <a:srgbClr val="FF0000"/>
                </a:solidFill>
              </a:rPr>
              <a:t>Main estimate lower bound</a:t>
            </a: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5E9B56BE-BA72-1F4A-84DD-63C29CD7FAA1}"/>
              </a:ext>
            </a:extLst>
          </p:cNvPr>
          <p:cNvSpPr txBox="1"/>
          <p:nvPr/>
        </p:nvSpPr>
        <p:spPr>
          <a:xfrm>
            <a:off x="3165112" y="-16741"/>
            <a:ext cx="57275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2060"/>
                </a:solidFill>
              </a:rPr>
              <a:t>Estimating and effectively bounding </a:t>
            </a:r>
            <a:r>
              <a:rPr lang="en-US" sz="2400" dirty="0" err="1">
                <a:solidFill>
                  <a:srgbClr val="002060"/>
                </a:solidFill>
              </a:rPr>
              <a:t>H</a:t>
            </a:r>
            <a:r>
              <a:rPr lang="en-US" sz="2400" baseline="-25000" dirty="0" err="1">
                <a:solidFill>
                  <a:srgbClr val="002060"/>
                </a:solidFill>
              </a:rPr>
              <a:t>t</a:t>
            </a:r>
            <a:r>
              <a:rPr lang="en-US" sz="2400" dirty="0">
                <a:solidFill>
                  <a:srgbClr val="002060"/>
                </a:solidFill>
              </a:rPr>
              <a:t>(</a:t>
            </a:r>
            <a:r>
              <a:rPr lang="en-US" sz="2400" dirty="0" err="1">
                <a:solidFill>
                  <a:srgbClr val="002060"/>
                </a:solidFill>
              </a:rPr>
              <a:t>x+iy</a:t>
            </a:r>
            <a:r>
              <a:rPr lang="en-US" sz="2400" dirty="0">
                <a:solidFill>
                  <a:srgbClr val="002060"/>
                </a:solidFill>
              </a:rPr>
              <a:t>)</a:t>
            </a:r>
            <a:endParaRPr lang="en-US" sz="2400" baseline="-25000" dirty="0">
              <a:solidFill>
                <a:srgbClr val="002060"/>
              </a:solidFill>
            </a:endParaRP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C5F77AD5-E20A-1945-B9D0-DA41472E10DC}"/>
              </a:ext>
            </a:extLst>
          </p:cNvPr>
          <p:cNvSpPr txBox="1"/>
          <p:nvPr/>
        </p:nvSpPr>
        <p:spPr>
          <a:xfrm>
            <a:off x="5303451" y="753238"/>
            <a:ext cx="10166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Designed for: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3E5060E-39A6-844A-B9AF-1858F7959CE5}"/>
              </a:ext>
            </a:extLst>
          </p:cNvPr>
          <p:cNvSpPr txBox="1"/>
          <p:nvPr/>
        </p:nvSpPr>
        <p:spPr>
          <a:xfrm>
            <a:off x="4704365" y="2872652"/>
            <a:ext cx="2194832" cy="24622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000" dirty="0"/>
              <a:t>Normalize by B</a:t>
            </a:r>
            <a:r>
              <a:rPr lang="en-US" sz="1000" baseline="-25000" dirty="0"/>
              <a:t>0</a:t>
            </a:r>
            <a:r>
              <a:rPr lang="en-US" sz="1000" dirty="0"/>
              <a:t> and bound effectively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07B58D07-8690-294C-B44D-D93F9242B01D}"/>
              </a:ext>
            </a:extLst>
          </p:cNvPr>
          <p:cNvCxnSpPr/>
          <p:nvPr/>
        </p:nvCxnSpPr>
        <p:spPr>
          <a:xfrm>
            <a:off x="0" y="425210"/>
            <a:ext cx="12192000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ACA96584-D0B7-C744-B363-D680462AD57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468276" y="4585804"/>
            <a:ext cx="4437373" cy="1039406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AC78D740-3AC4-1248-8FC3-FA5C2E9B471B}"/>
              </a:ext>
            </a:extLst>
          </p:cNvPr>
          <p:cNvSpPr txBox="1"/>
          <p:nvPr/>
        </p:nvSpPr>
        <p:spPr>
          <a:xfrm>
            <a:off x="194114" y="4632208"/>
            <a:ext cx="7232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chemeClr val="accent6">
                    <a:lumMod val="75000"/>
                  </a:schemeClr>
                </a:solidFill>
              </a:rPr>
              <a:t>(triangle)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5BB2D480-4D35-B14D-918E-07A08A127A94}"/>
              </a:ext>
            </a:extLst>
          </p:cNvPr>
          <p:cNvSpPr txBox="1"/>
          <p:nvPr/>
        </p:nvSpPr>
        <p:spPr>
          <a:xfrm>
            <a:off x="196336" y="5146535"/>
            <a:ext cx="6767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chemeClr val="accent6">
                    <a:lumMod val="75000"/>
                  </a:schemeClr>
                </a:solidFill>
              </a:rPr>
              <a:t>(lemma)</a:t>
            </a:r>
          </a:p>
        </p:txBody>
      </p:sp>
    </p:spTree>
    <p:extLst>
      <p:ext uri="{BB962C8B-B14F-4D97-AF65-F5344CB8AC3E}">
        <p14:creationId xmlns:p14="http://schemas.microsoft.com/office/powerpoint/2010/main" val="11239352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8FB2AC79-F073-AE49-9BF6-A72FAA5D3D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9276" y="1982568"/>
            <a:ext cx="4939686" cy="397532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3C6EEE1-0C8E-224D-BE4D-E588BF533C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982" y="2032290"/>
            <a:ext cx="4520773" cy="396402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FB2ACC8-3632-0D43-94BE-13F989E39012}"/>
              </a:ext>
            </a:extLst>
          </p:cNvPr>
          <p:cNvSpPr txBox="1"/>
          <p:nvPr/>
        </p:nvSpPr>
        <p:spPr>
          <a:xfrm>
            <a:off x="2688810" y="-9782"/>
            <a:ext cx="8395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Actual  trajectories of real and complex zeros of </a:t>
            </a:r>
            <a:r>
              <a:rPr lang="en-US" sz="2400" dirty="0" err="1">
                <a:solidFill>
                  <a:srgbClr val="002060"/>
                </a:solidFill>
              </a:rPr>
              <a:t>H</a:t>
            </a:r>
            <a:r>
              <a:rPr lang="en-US" sz="2400" baseline="-25000" dirty="0" err="1">
                <a:solidFill>
                  <a:srgbClr val="002060"/>
                </a:solidFill>
              </a:rPr>
              <a:t>t</a:t>
            </a:r>
            <a:r>
              <a:rPr lang="en-US" sz="2400" dirty="0">
                <a:solidFill>
                  <a:srgbClr val="002060"/>
                </a:solidFill>
              </a:rPr>
              <a:t>(</a:t>
            </a:r>
            <a:r>
              <a:rPr lang="en-US" sz="2400" dirty="0" err="1">
                <a:solidFill>
                  <a:srgbClr val="002060"/>
                </a:solidFill>
              </a:rPr>
              <a:t>x+iy</a:t>
            </a:r>
            <a:r>
              <a:rPr lang="en-US" sz="2400" dirty="0">
                <a:solidFill>
                  <a:srgbClr val="002060"/>
                </a:solidFill>
              </a:rPr>
              <a:t>)</a:t>
            </a:r>
            <a:endParaRPr lang="en-US" sz="2400" dirty="0"/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85B355B1-0121-2740-B7D5-E439B04DD434}"/>
              </a:ext>
            </a:extLst>
          </p:cNvPr>
          <p:cNvCxnSpPr/>
          <p:nvPr/>
        </p:nvCxnSpPr>
        <p:spPr>
          <a:xfrm>
            <a:off x="0" y="434503"/>
            <a:ext cx="12192000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071A7370-2994-5242-B3E2-3A6F5FA1473E}"/>
              </a:ext>
            </a:extLst>
          </p:cNvPr>
          <p:cNvSpPr txBox="1"/>
          <p:nvPr/>
        </p:nvSpPr>
        <p:spPr>
          <a:xfrm>
            <a:off x="2654258" y="5619336"/>
            <a:ext cx="2776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2F528F"/>
                </a:solidFill>
              </a:rPr>
              <a:t>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5C37EC-54CC-1E40-9B9E-13380423138E}"/>
              </a:ext>
            </a:extLst>
          </p:cNvPr>
          <p:cNvSpPr txBox="1"/>
          <p:nvPr/>
        </p:nvSpPr>
        <p:spPr>
          <a:xfrm>
            <a:off x="4683562" y="3656587"/>
            <a:ext cx="2535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2F528F"/>
                </a:solidFill>
              </a:rPr>
              <a:t>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512F8A-FE69-D042-AE02-6D999D87EDA9}"/>
              </a:ext>
            </a:extLst>
          </p:cNvPr>
          <p:cNvSpPr txBox="1"/>
          <p:nvPr/>
        </p:nvSpPr>
        <p:spPr>
          <a:xfrm>
            <a:off x="5147624" y="5189749"/>
            <a:ext cx="2728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2F528F"/>
                </a:solidFill>
              </a:rPr>
              <a:t>x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6CC6E88-5842-BE4D-850F-892F2830A59D}"/>
              </a:ext>
            </a:extLst>
          </p:cNvPr>
          <p:cNvCxnSpPr>
            <a:cxnSpLocks/>
          </p:cNvCxnSpPr>
          <p:nvPr/>
        </p:nvCxnSpPr>
        <p:spPr>
          <a:xfrm flipV="1">
            <a:off x="1199720" y="3414177"/>
            <a:ext cx="3082163" cy="15389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0A71B821-93B7-674F-8887-4080E9F4DD1C}"/>
              </a:ext>
            </a:extLst>
          </p:cNvPr>
          <p:cNvSpPr txBox="1"/>
          <p:nvPr/>
        </p:nvSpPr>
        <p:spPr>
          <a:xfrm>
            <a:off x="4259023" y="3260288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0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388D52B-8B5F-2448-8E29-ACD1067BCBBE}"/>
              </a:ext>
            </a:extLst>
          </p:cNvPr>
          <p:cNvCxnSpPr>
            <a:cxnSpLocks/>
          </p:cNvCxnSpPr>
          <p:nvPr/>
        </p:nvCxnSpPr>
        <p:spPr>
          <a:xfrm flipV="1">
            <a:off x="4814367" y="3415230"/>
            <a:ext cx="0" cy="3023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BD56C72-1E90-FD47-91F8-AF4E624208EA}"/>
              </a:ext>
            </a:extLst>
          </p:cNvPr>
          <p:cNvCxnSpPr>
            <a:cxnSpLocks/>
          </p:cNvCxnSpPr>
          <p:nvPr/>
        </p:nvCxnSpPr>
        <p:spPr>
          <a:xfrm flipH="1">
            <a:off x="4810360" y="3980199"/>
            <a:ext cx="4007" cy="3159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66A2C57-1A64-E84B-B37C-28635387583D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2931898" y="5788613"/>
            <a:ext cx="4065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C905D23-5E1B-414B-A984-88CB7920627B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2276502" y="5788613"/>
            <a:ext cx="3777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5AA7DD99-7BF3-0745-B6B3-2D1A10FD659F}"/>
              </a:ext>
            </a:extLst>
          </p:cNvPr>
          <p:cNvCxnSpPr>
            <a:cxnSpLocks/>
          </p:cNvCxnSpPr>
          <p:nvPr/>
        </p:nvCxnSpPr>
        <p:spPr>
          <a:xfrm>
            <a:off x="5318690" y="5460021"/>
            <a:ext cx="133036" cy="1593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ACF1B3ED-99BF-FE46-ACAF-FE7A561D4B5A}"/>
              </a:ext>
            </a:extLst>
          </p:cNvPr>
          <p:cNvCxnSpPr>
            <a:cxnSpLocks/>
          </p:cNvCxnSpPr>
          <p:nvPr/>
        </p:nvCxnSpPr>
        <p:spPr>
          <a:xfrm>
            <a:off x="5090160" y="5131313"/>
            <a:ext cx="121920" cy="149347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8D71C07F-4B5F-7D4D-8309-A2BC39896D50}"/>
              </a:ext>
            </a:extLst>
          </p:cNvPr>
          <p:cNvSpPr txBox="1"/>
          <p:nvPr/>
        </p:nvSpPr>
        <p:spPr>
          <a:xfrm>
            <a:off x="3966677" y="6277989"/>
            <a:ext cx="22177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trajectory of a complex zero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ECD33F41-7F2B-0143-90CD-09874F498648}"/>
              </a:ext>
            </a:extLst>
          </p:cNvPr>
          <p:cNvCxnSpPr/>
          <p:nvPr/>
        </p:nvCxnSpPr>
        <p:spPr>
          <a:xfrm>
            <a:off x="3544675" y="6450320"/>
            <a:ext cx="433282" cy="0"/>
          </a:xfrm>
          <a:prstGeom prst="line">
            <a:avLst/>
          </a:prstGeom>
          <a:ln w="2857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15FC4393-9F58-8C41-9012-97FE54BC4436}"/>
              </a:ext>
            </a:extLst>
          </p:cNvPr>
          <p:cNvSpPr txBox="1"/>
          <p:nvPr/>
        </p:nvSpPr>
        <p:spPr>
          <a:xfrm>
            <a:off x="6825701" y="6277989"/>
            <a:ext cx="18828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trajectory of a real zero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8EE85BA8-B8D5-0643-8F64-91ADC611E011}"/>
              </a:ext>
            </a:extLst>
          </p:cNvPr>
          <p:cNvCxnSpPr/>
          <p:nvPr/>
        </p:nvCxnSpPr>
        <p:spPr>
          <a:xfrm>
            <a:off x="6403699" y="6450320"/>
            <a:ext cx="433282" cy="0"/>
          </a:xfrm>
          <a:prstGeom prst="line">
            <a:avLst/>
          </a:prstGeom>
          <a:ln w="28575">
            <a:solidFill>
              <a:schemeClr val="accent6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AF6EB4CF-0A39-D04D-900E-C7B438483A5D}"/>
              </a:ext>
            </a:extLst>
          </p:cNvPr>
          <p:cNvCxnSpPr>
            <a:cxnSpLocks/>
            <a:stCxn id="47" idx="2"/>
          </p:cNvCxnSpPr>
          <p:nvPr/>
        </p:nvCxnSpPr>
        <p:spPr>
          <a:xfrm flipH="1">
            <a:off x="9357388" y="1679249"/>
            <a:ext cx="1066683" cy="622369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E4379451-C69D-5841-B7FD-73BF125CFF2F}"/>
              </a:ext>
            </a:extLst>
          </p:cNvPr>
          <p:cNvSpPr txBox="1"/>
          <p:nvPr/>
        </p:nvSpPr>
        <p:spPr>
          <a:xfrm>
            <a:off x="5642776" y="675861"/>
            <a:ext cx="2404114" cy="10156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ea typeface="Calibri" panose="020F0502020204030204" pitchFamily="34" charset="0"/>
                <a:cs typeface="Verdana" panose="020B0604030504040204" pitchFamily="34" charset="0"/>
              </a:rPr>
              <a:t>Zeroes get denser as one moves away from the origin, so there are more zeros to the right of </a:t>
            </a:r>
            <a:r>
              <a:rPr lang="en-US" sz="1200" dirty="0" err="1">
                <a:ea typeface="Calibri" panose="020F0502020204030204" pitchFamily="34" charset="0"/>
                <a:cs typeface="Verdana" panose="020B0604030504040204" pitchFamily="34" charset="0"/>
              </a:rPr>
              <a:t>x</a:t>
            </a:r>
            <a:r>
              <a:rPr lang="en-US" sz="1200" baseline="-25000" dirty="0" err="1">
                <a:ea typeface="Calibri" panose="020F0502020204030204" pitchFamily="34" charset="0"/>
                <a:cs typeface="Verdana" panose="020B0604030504040204" pitchFamily="34" charset="0"/>
              </a:rPr>
              <a:t>n</a:t>
            </a:r>
            <a:r>
              <a:rPr lang="en-US" sz="1200" dirty="0">
                <a:ea typeface="Calibri" panose="020F0502020204030204" pitchFamily="34" charset="0"/>
                <a:cs typeface="Verdana" panose="020B0604030504040204" pitchFamily="34" charset="0"/>
              </a:rPr>
              <a:t> then to the left, hence their trajectories typically “lean” leftwards.</a:t>
            </a:r>
            <a:endParaRPr lang="en-US" sz="1200" dirty="0"/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81B20D21-A0DA-304E-95BF-A35758EF9048}"/>
              </a:ext>
            </a:extLst>
          </p:cNvPr>
          <p:cNvCxnSpPr>
            <a:cxnSpLocks/>
            <a:stCxn id="53" idx="2"/>
          </p:cNvCxnSpPr>
          <p:nvPr/>
        </p:nvCxnSpPr>
        <p:spPr>
          <a:xfrm>
            <a:off x="6844833" y="1691524"/>
            <a:ext cx="1230969" cy="1192033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57">
            <a:extLst>
              <a:ext uri="{FF2B5EF4-FFF2-40B4-BE49-F238E27FC236}">
                <a16:creationId xmlns:a16="http://schemas.microsoft.com/office/drawing/2014/main" id="{40642ADB-6D25-4B46-B5FE-5F6B4651B880}"/>
              </a:ext>
            </a:extLst>
          </p:cNvPr>
          <p:cNvGrpSpPr/>
          <p:nvPr/>
        </p:nvGrpSpPr>
        <p:grpSpPr>
          <a:xfrm>
            <a:off x="9285820" y="678975"/>
            <a:ext cx="2276502" cy="1000274"/>
            <a:chOff x="407215" y="1100883"/>
            <a:chExt cx="2276502" cy="1000274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18E7A3D2-C060-1841-9EC0-A6A9784F2DA9}"/>
                </a:ext>
              </a:extLst>
            </p:cNvPr>
            <p:cNvSpPr txBox="1"/>
            <p:nvPr/>
          </p:nvSpPr>
          <p:spPr>
            <a:xfrm>
              <a:off x="407215" y="1100883"/>
              <a:ext cx="2276502" cy="100027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Once a zero becomes real, it stays real forever and ends up roughly equally spaced with:</a:t>
              </a:r>
            </a:p>
            <a:p>
              <a:endParaRPr lang="en-US" sz="1200" dirty="0"/>
            </a:p>
            <a:p>
              <a:endParaRPr lang="en-US" sz="1050" dirty="0"/>
            </a:p>
          </p:txBody>
        </p: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E03A2E34-50A8-F243-9D58-6A99B8CDF979}"/>
                </a:ext>
              </a:extLst>
            </p:cNvPr>
            <p:cNvPicPr/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8783" y="1716078"/>
              <a:ext cx="2136029" cy="34051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794CC31E-D0D5-114E-9055-5A06E9CBC6B9}"/>
              </a:ext>
            </a:extLst>
          </p:cNvPr>
          <p:cNvSpPr txBox="1"/>
          <p:nvPr/>
        </p:nvSpPr>
        <p:spPr>
          <a:xfrm>
            <a:off x="816673" y="634066"/>
            <a:ext cx="3884867" cy="123110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ea typeface="Calibri" panose="020F0502020204030204" pitchFamily="34" charset="0"/>
                <a:cs typeface="Verdana" panose="020B0604030504040204" pitchFamily="34" charset="0"/>
              </a:rPr>
              <a:t>The complex parts of zeros attract each other and the real parts repel each other. From isolating the imaginary “force”, it can be derived that all complex</a:t>
            </a:r>
            <a:r>
              <a:rPr lang="en-US" sz="1200" dirty="0"/>
              <a:t> zeroes will be forced into the real axis in a finite time leading to the bound: </a:t>
            </a:r>
            <a:r>
              <a:rPr lang="en-US" sz="1200" dirty="0">
                <a:ea typeface="Calibri" panose="020F0502020204030204" pitchFamily="34" charset="0"/>
                <a:cs typeface="Verdana" panose="020B0604030504040204" pitchFamily="34" charset="0"/>
              </a:rPr>
              <a:t> </a:t>
            </a:r>
            <a:endParaRPr lang="en-US" sz="1400" dirty="0">
              <a:ea typeface="Calibri" panose="020F0502020204030204" pitchFamily="34" charset="0"/>
              <a:cs typeface="Verdana" panose="020B0604030504040204" pitchFamily="34" charset="0"/>
            </a:endParaRPr>
          </a:p>
          <a:p>
            <a:endParaRPr lang="en-US" sz="1400" dirty="0">
              <a:ea typeface="Calibri" panose="020F0502020204030204" pitchFamily="34" charset="0"/>
              <a:cs typeface="Verdana" panose="020B0604030504040204" pitchFamily="34" charset="0"/>
            </a:endParaRPr>
          </a:p>
          <a:p>
            <a:endParaRPr lang="en-US" sz="1200" dirty="0">
              <a:ea typeface="Calibri" panose="020F0502020204030204" pitchFamily="34" charset="0"/>
              <a:cs typeface="Verdana" panose="020B0604030504040204" pitchFamily="34" charset="0"/>
            </a:endParaRPr>
          </a:p>
        </p:txBody>
      </p:sp>
      <p:pic>
        <p:nvPicPr>
          <p:cNvPr id="66" name="Picture 65">
            <a:extLst>
              <a:ext uri="{FF2B5EF4-FFF2-40B4-BE49-F238E27FC236}">
                <a16:creationId xmlns:a16="http://schemas.microsoft.com/office/drawing/2014/main" id="{2BA7B57B-1CE7-D048-BEF9-657E01A95E73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0858" y="1471781"/>
            <a:ext cx="1214750" cy="30842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642F400D-6196-4947-A8A4-ABA1B7063965}"/>
              </a:ext>
            </a:extLst>
          </p:cNvPr>
          <p:cNvCxnSpPr>
            <a:cxnSpLocks/>
            <a:stCxn id="66" idx="2"/>
          </p:cNvCxnSpPr>
          <p:nvPr/>
        </p:nvCxnSpPr>
        <p:spPr>
          <a:xfrm>
            <a:off x="2598233" y="1780208"/>
            <a:ext cx="42163" cy="1381887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3E50CAD6-846A-7741-834D-87DF9BC06694}"/>
              </a:ext>
            </a:extLst>
          </p:cNvPr>
          <p:cNvSpPr txBox="1"/>
          <p:nvPr/>
        </p:nvSpPr>
        <p:spPr>
          <a:xfrm>
            <a:off x="9021593" y="5619336"/>
            <a:ext cx="2776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2F528F"/>
                </a:solidFill>
              </a:rPr>
              <a:t>x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31BD232B-A3E7-204E-AEA7-CCABE0C1A371}"/>
              </a:ext>
            </a:extLst>
          </p:cNvPr>
          <p:cNvCxnSpPr>
            <a:cxnSpLocks/>
            <a:stCxn id="51" idx="3"/>
          </p:cNvCxnSpPr>
          <p:nvPr/>
        </p:nvCxnSpPr>
        <p:spPr>
          <a:xfrm>
            <a:off x="9299233" y="5788613"/>
            <a:ext cx="4065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42B59F3C-335B-4B4B-96BB-9B9D2143216A}"/>
              </a:ext>
            </a:extLst>
          </p:cNvPr>
          <p:cNvCxnSpPr>
            <a:cxnSpLocks/>
            <a:stCxn id="51" idx="1"/>
          </p:cNvCxnSpPr>
          <p:nvPr/>
        </p:nvCxnSpPr>
        <p:spPr>
          <a:xfrm flipH="1">
            <a:off x="8643837" y="5788613"/>
            <a:ext cx="3777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60AA1092-C1CC-0946-B0B9-EB1291581A22}"/>
              </a:ext>
            </a:extLst>
          </p:cNvPr>
          <p:cNvSpPr txBox="1"/>
          <p:nvPr/>
        </p:nvSpPr>
        <p:spPr>
          <a:xfrm>
            <a:off x="10595887" y="4931943"/>
            <a:ext cx="2776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2F528F"/>
                </a:solidFill>
              </a:rPr>
              <a:t>y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88CEFAAE-7101-6340-93AA-88851FB32EA6}"/>
              </a:ext>
            </a:extLst>
          </p:cNvPr>
          <p:cNvCxnSpPr>
            <a:cxnSpLocks/>
          </p:cNvCxnSpPr>
          <p:nvPr/>
        </p:nvCxnSpPr>
        <p:spPr>
          <a:xfrm>
            <a:off x="10814088" y="5183361"/>
            <a:ext cx="313167" cy="1353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219BA1BF-2F4C-EA44-B30E-E666ABBE60CF}"/>
              </a:ext>
            </a:extLst>
          </p:cNvPr>
          <p:cNvCxnSpPr>
            <a:cxnSpLocks/>
          </p:cNvCxnSpPr>
          <p:nvPr/>
        </p:nvCxnSpPr>
        <p:spPr>
          <a:xfrm>
            <a:off x="10238773" y="4931943"/>
            <a:ext cx="365008" cy="147473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185FFC13-642D-3B41-AE2B-3567EA488D15}"/>
              </a:ext>
            </a:extLst>
          </p:cNvPr>
          <p:cNvSpPr txBox="1"/>
          <p:nvPr/>
        </p:nvSpPr>
        <p:spPr>
          <a:xfrm>
            <a:off x="6185527" y="3633727"/>
            <a:ext cx="2535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2F528F"/>
                </a:solidFill>
              </a:rPr>
              <a:t>t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FB9482E7-8A9C-074F-8855-7B53EF584F92}"/>
              </a:ext>
            </a:extLst>
          </p:cNvPr>
          <p:cNvCxnSpPr>
            <a:cxnSpLocks/>
          </p:cNvCxnSpPr>
          <p:nvPr/>
        </p:nvCxnSpPr>
        <p:spPr>
          <a:xfrm flipV="1">
            <a:off x="6316332" y="3392370"/>
            <a:ext cx="0" cy="3023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DB4CC6EE-59A3-0341-B3AA-AE3CDC6A9866}"/>
              </a:ext>
            </a:extLst>
          </p:cNvPr>
          <p:cNvCxnSpPr>
            <a:cxnSpLocks/>
          </p:cNvCxnSpPr>
          <p:nvPr/>
        </p:nvCxnSpPr>
        <p:spPr>
          <a:xfrm>
            <a:off x="6316332" y="3957339"/>
            <a:ext cx="0" cy="3159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E8F2D410-8DEB-BE40-9F36-F584BD01BF06}"/>
              </a:ext>
            </a:extLst>
          </p:cNvPr>
          <p:cNvCxnSpPr>
            <a:cxnSpLocks/>
          </p:cNvCxnSpPr>
          <p:nvPr/>
        </p:nvCxnSpPr>
        <p:spPr>
          <a:xfrm>
            <a:off x="6609439" y="3313249"/>
            <a:ext cx="797201" cy="6241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9D25951B-91CA-3E47-9F7B-14D8B03C46A2}"/>
              </a:ext>
            </a:extLst>
          </p:cNvPr>
          <p:cNvSpPr txBox="1"/>
          <p:nvPr/>
        </p:nvSpPr>
        <p:spPr>
          <a:xfrm>
            <a:off x="6719390" y="3174601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0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5EDBFA48-AC0F-894D-8629-79E2A768B3D3}"/>
              </a:ext>
            </a:extLst>
          </p:cNvPr>
          <p:cNvSpPr txBox="1"/>
          <p:nvPr/>
        </p:nvSpPr>
        <p:spPr>
          <a:xfrm>
            <a:off x="2046593" y="3382462"/>
            <a:ext cx="30008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-1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B031D957-7491-814D-85CF-95AC08FB8FCE}"/>
              </a:ext>
            </a:extLst>
          </p:cNvPr>
          <p:cNvSpPr txBox="1"/>
          <p:nvPr/>
        </p:nvSpPr>
        <p:spPr>
          <a:xfrm>
            <a:off x="3234165" y="3374842"/>
            <a:ext cx="2568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23868463-3C55-A04D-BEB0-65CA5BE73404}"/>
              </a:ext>
            </a:extLst>
          </p:cNvPr>
          <p:cNvSpPr txBox="1"/>
          <p:nvPr/>
        </p:nvSpPr>
        <p:spPr>
          <a:xfrm>
            <a:off x="2698097" y="2935144"/>
            <a:ext cx="36740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0.5</a:t>
            </a:r>
          </a:p>
        </p:txBody>
      </p: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284415F6-50C3-ED47-B156-C7E9564E72A1}"/>
              </a:ext>
            </a:extLst>
          </p:cNvPr>
          <p:cNvCxnSpPr>
            <a:cxnSpLocks/>
          </p:cNvCxnSpPr>
          <p:nvPr/>
        </p:nvCxnSpPr>
        <p:spPr>
          <a:xfrm flipV="1">
            <a:off x="7008039" y="5389506"/>
            <a:ext cx="2992183" cy="60554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Left Brace 2">
            <a:extLst>
              <a:ext uri="{FF2B5EF4-FFF2-40B4-BE49-F238E27FC236}">
                <a16:creationId xmlns:a16="http://schemas.microsoft.com/office/drawing/2014/main" id="{9DF3D2B8-596E-914D-8757-65FD2A1F3355}"/>
              </a:ext>
            </a:extLst>
          </p:cNvPr>
          <p:cNvSpPr/>
          <p:nvPr/>
        </p:nvSpPr>
        <p:spPr>
          <a:xfrm flipH="1">
            <a:off x="11285219" y="2301618"/>
            <a:ext cx="60236" cy="86047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Left Brace 45">
            <a:extLst>
              <a:ext uri="{FF2B5EF4-FFF2-40B4-BE49-F238E27FC236}">
                <a16:creationId xmlns:a16="http://schemas.microsoft.com/office/drawing/2014/main" id="{9A856BB7-AA1C-084A-80C3-7E280260E442}"/>
              </a:ext>
            </a:extLst>
          </p:cNvPr>
          <p:cNvSpPr/>
          <p:nvPr/>
        </p:nvSpPr>
        <p:spPr>
          <a:xfrm flipH="1">
            <a:off x="11281712" y="3512254"/>
            <a:ext cx="63743" cy="181042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Left Brace 49">
            <a:extLst>
              <a:ext uri="{FF2B5EF4-FFF2-40B4-BE49-F238E27FC236}">
                <a16:creationId xmlns:a16="http://schemas.microsoft.com/office/drawing/2014/main" id="{6D7A4049-484D-744B-A03C-1E5B4F63E44C}"/>
              </a:ext>
            </a:extLst>
          </p:cNvPr>
          <p:cNvSpPr/>
          <p:nvPr/>
        </p:nvSpPr>
        <p:spPr>
          <a:xfrm flipH="1">
            <a:off x="11285219" y="3223260"/>
            <a:ext cx="55798" cy="23601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A72003-9D4D-DC4E-A957-3AFA14895C1C}"/>
              </a:ext>
            </a:extLst>
          </p:cNvPr>
          <p:cNvSpPr txBox="1"/>
          <p:nvPr/>
        </p:nvSpPr>
        <p:spPr>
          <a:xfrm>
            <a:off x="11441905" y="2547190"/>
            <a:ext cx="502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dirty="0"/>
              <a:t>“solid”</a:t>
            </a:r>
          </a:p>
          <a:p>
            <a:pPr algn="ctr"/>
            <a:r>
              <a:rPr lang="en-US" sz="900" dirty="0"/>
              <a:t>state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6E6BCEEA-D8DA-4044-8B25-88D8B18D27D0}"/>
              </a:ext>
            </a:extLst>
          </p:cNvPr>
          <p:cNvSpPr txBox="1"/>
          <p:nvPr/>
        </p:nvSpPr>
        <p:spPr>
          <a:xfrm>
            <a:off x="11420265" y="3164804"/>
            <a:ext cx="545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dirty="0"/>
              <a:t>“liquid”</a:t>
            </a:r>
          </a:p>
          <a:p>
            <a:pPr algn="ctr"/>
            <a:r>
              <a:rPr lang="en-US" sz="900" dirty="0"/>
              <a:t>state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850172D6-5DAB-6941-B74D-410CE57FEDF1}"/>
              </a:ext>
            </a:extLst>
          </p:cNvPr>
          <p:cNvSpPr txBox="1"/>
          <p:nvPr/>
        </p:nvSpPr>
        <p:spPr>
          <a:xfrm>
            <a:off x="11370979" y="4209941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dirty="0"/>
              <a:t>“gaseous”</a:t>
            </a:r>
          </a:p>
          <a:p>
            <a:pPr algn="ctr"/>
            <a:r>
              <a:rPr lang="en-US" sz="900" dirty="0"/>
              <a:t>state</a:t>
            </a:r>
          </a:p>
        </p:txBody>
      </p:sp>
    </p:spTree>
    <p:extLst>
      <p:ext uri="{BB962C8B-B14F-4D97-AF65-F5344CB8AC3E}">
        <p14:creationId xmlns:p14="http://schemas.microsoft.com/office/powerpoint/2010/main" val="23320398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0C1FE569-DC26-0544-AFC1-8B597A2AE5EE}"/>
                  </a:ext>
                </a:extLst>
              </p:cNvPr>
              <p:cNvSpPr txBox="1"/>
              <p:nvPr/>
            </p:nvSpPr>
            <p:spPr>
              <a:xfrm>
                <a:off x="998220" y="-9023"/>
                <a:ext cx="1027328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The De </a:t>
                </a:r>
                <a:r>
                  <a:rPr lang="en-US" sz="2400" dirty="0" err="1"/>
                  <a:t>Bruijn</a:t>
                </a:r>
                <a:r>
                  <a:rPr lang="en-US" sz="2400" dirty="0"/>
                  <a:t> – Newman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2400" dirty="0"/>
                  <a:t>: introducing a ‘canopy’ the complex zeroes can’t cross</a:t>
                </a:r>
                <a:endParaRPr lang="en-US" sz="2400" baseline="-2500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0C1FE569-DC26-0544-AFC1-8B597A2AE5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220" y="-9023"/>
                <a:ext cx="10273284" cy="461665"/>
              </a:xfrm>
              <a:prstGeom prst="rect">
                <a:avLst/>
              </a:prstGeom>
              <a:blipFill>
                <a:blip r:embed="rId2"/>
                <a:stretch>
                  <a:fillRect l="-864" t="-5405" r="-370" b="-270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D1258526-BF48-2B4E-9913-AFD364BDC1DD}"/>
              </a:ext>
            </a:extLst>
          </p:cNvPr>
          <p:cNvCxnSpPr/>
          <p:nvPr/>
        </p:nvCxnSpPr>
        <p:spPr>
          <a:xfrm>
            <a:off x="0" y="434354"/>
            <a:ext cx="12192000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65E9A0C7-F87D-FA44-B291-DCED4D321A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9736" y="637974"/>
            <a:ext cx="7507638" cy="557080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7CDAD5E-FF22-1E4B-BEA9-A3722F8410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8096" y="846256"/>
            <a:ext cx="1872488" cy="126032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9D7A4F3-DEC2-4E4F-BCFF-A22639A3F556}"/>
                  </a:ext>
                </a:extLst>
              </p:cNvPr>
              <p:cNvSpPr txBox="1"/>
              <p:nvPr/>
            </p:nvSpPr>
            <p:spPr>
              <a:xfrm>
                <a:off x="4426925" y="6223125"/>
                <a:ext cx="420365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Possible trajectory of a complex zero </a:t>
                </a:r>
                <a:r>
                  <a:rPr lang="en-US" dirty="0"/>
                  <a:t>(</a:t>
                </a:r>
                <a:r>
                  <a:rPr lang="en-US" sz="1400" dirty="0" err="1"/>
                  <a:t>H</a:t>
                </a:r>
                <a:r>
                  <a:rPr lang="en-US" sz="1400" baseline="-25000" dirty="0" err="1"/>
                  <a:t>t</a:t>
                </a:r>
                <a:r>
                  <a:rPr lang="en-US" sz="1400" dirty="0"/>
                  <a:t> (x</a:t>
                </a:r>
                <a14:m>
                  <m:oMath xmlns:m="http://schemas.openxmlformats.org/officeDocument/2006/math">
                    <m:r>
                      <a:rPr lang="en-US" sz="105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105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sz="105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en-US" sz="105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sz="105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sz="1400" baseline="-25000" dirty="0"/>
                  <a:t>&gt;0</a:t>
                </a:r>
                <a:r>
                  <a:rPr lang="en-US" sz="1400" dirty="0"/>
                  <a:t>)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400" dirty="0"/>
                  <a:t> 0</a:t>
                </a:r>
                <a:r>
                  <a:rPr lang="en-US" dirty="0"/>
                  <a:t>)</a:t>
                </a:r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:endParaRPr lang="en-US" sz="14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9D7A4F3-DEC2-4E4F-BCFF-A22639A3F5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6925" y="6223125"/>
                <a:ext cx="4203651" cy="369332"/>
              </a:xfrm>
              <a:prstGeom prst="rect">
                <a:avLst/>
              </a:prstGeom>
              <a:blipFill>
                <a:blip r:embed="rId5"/>
                <a:stretch>
                  <a:fillRect l="-301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214C95C-F213-0D40-8B46-3113A71230C3}"/>
              </a:ext>
            </a:extLst>
          </p:cNvPr>
          <p:cNvCxnSpPr/>
          <p:nvPr/>
        </p:nvCxnSpPr>
        <p:spPr>
          <a:xfrm>
            <a:off x="3998892" y="6431466"/>
            <a:ext cx="433282" cy="0"/>
          </a:xfrm>
          <a:prstGeom prst="line">
            <a:avLst/>
          </a:prstGeom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Arc 16">
            <a:extLst>
              <a:ext uri="{FF2B5EF4-FFF2-40B4-BE49-F238E27FC236}">
                <a16:creationId xmlns:a16="http://schemas.microsoft.com/office/drawing/2014/main" id="{85A15523-82D9-E74D-AA2B-87BFF487A163}"/>
              </a:ext>
            </a:extLst>
          </p:cNvPr>
          <p:cNvSpPr/>
          <p:nvPr/>
        </p:nvSpPr>
        <p:spPr>
          <a:xfrm rot="218499">
            <a:off x="4449266" y="3797515"/>
            <a:ext cx="3565823" cy="3123065"/>
          </a:xfrm>
          <a:prstGeom prst="arc">
            <a:avLst>
              <a:gd name="adj1" fmla="val 15839839"/>
              <a:gd name="adj2" fmla="val 20178610"/>
            </a:avLst>
          </a:prstGeom>
          <a:ln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Arc 32">
            <a:extLst>
              <a:ext uri="{FF2B5EF4-FFF2-40B4-BE49-F238E27FC236}">
                <a16:creationId xmlns:a16="http://schemas.microsoft.com/office/drawing/2014/main" id="{082CD87B-8342-AB4F-A86C-ED4FEEBEFE3E}"/>
              </a:ext>
            </a:extLst>
          </p:cNvPr>
          <p:cNvSpPr/>
          <p:nvPr/>
        </p:nvSpPr>
        <p:spPr>
          <a:xfrm rot="2020003">
            <a:off x="4621117" y="3289873"/>
            <a:ext cx="3565823" cy="3123065"/>
          </a:xfrm>
          <a:prstGeom prst="arc">
            <a:avLst>
              <a:gd name="adj1" fmla="val 13681050"/>
              <a:gd name="adj2" fmla="val 17722443"/>
            </a:avLst>
          </a:prstGeom>
          <a:ln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Arc 33">
            <a:extLst>
              <a:ext uri="{FF2B5EF4-FFF2-40B4-BE49-F238E27FC236}">
                <a16:creationId xmlns:a16="http://schemas.microsoft.com/office/drawing/2014/main" id="{8BE72ECD-F968-A342-8604-155C547A0805}"/>
              </a:ext>
            </a:extLst>
          </p:cNvPr>
          <p:cNvSpPr/>
          <p:nvPr/>
        </p:nvSpPr>
        <p:spPr>
          <a:xfrm rot="964370">
            <a:off x="4103280" y="4437472"/>
            <a:ext cx="3565823" cy="3123065"/>
          </a:xfrm>
          <a:prstGeom prst="arc">
            <a:avLst>
              <a:gd name="adj1" fmla="val 15839839"/>
              <a:gd name="adj2" fmla="val 19233136"/>
            </a:avLst>
          </a:prstGeom>
          <a:ln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AAE4CFF1-9DA9-F44E-916D-5529AF8879B3}"/>
              </a:ext>
            </a:extLst>
          </p:cNvPr>
          <p:cNvSpPr/>
          <p:nvPr/>
        </p:nvSpPr>
        <p:spPr>
          <a:xfrm>
            <a:off x="6163056" y="3072384"/>
            <a:ext cx="3044952" cy="1271016"/>
          </a:xfrm>
          <a:custGeom>
            <a:avLst/>
            <a:gdLst>
              <a:gd name="connsiteX0" fmla="*/ 3044952 w 3044952"/>
              <a:gd name="connsiteY0" fmla="*/ 1271016 h 1271016"/>
              <a:gd name="connsiteX1" fmla="*/ 2642616 w 3044952"/>
              <a:gd name="connsiteY1" fmla="*/ 685800 h 1271016"/>
              <a:gd name="connsiteX2" fmla="*/ 2386584 w 3044952"/>
              <a:gd name="connsiteY2" fmla="*/ 365760 h 1271016"/>
              <a:gd name="connsiteX3" fmla="*/ 2185416 w 3044952"/>
              <a:gd name="connsiteY3" fmla="*/ 118872 h 1271016"/>
              <a:gd name="connsiteX4" fmla="*/ 2112264 w 3044952"/>
              <a:gd name="connsiteY4" fmla="*/ 36576 h 1271016"/>
              <a:gd name="connsiteX5" fmla="*/ 2029968 w 3044952"/>
              <a:gd name="connsiteY5" fmla="*/ 18288 h 1271016"/>
              <a:gd name="connsiteX6" fmla="*/ 1746504 w 3044952"/>
              <a:gd name="connsiteY6" fmla="*/ 9144 h 1271016"/>
              <a:gd name="connsiteX7" fmla="*/ 1179576 w 3044952"/>
              <a:gd name="connsiteY7" fmla="*/ 0 h 1271016"/>
              <a:gd name="connsiteX8" fmla="*/ 448056 w 3044952"/>
              <a:gd name="connsiteY8" fmla="*/ 0 h 1271016"/>
              <a:gd name="connsiteX9" fmla="*/ 0 w 3044952"/>
              <a:gd name="connsiteY9" fmla="*/ 0 h 1271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044952" h="1271016">
                <a:moveTo>
                  <a:pt x="3044952" y="1271016"/>
                </a:moveTo>
                <a:cubicBezTo>
                  <a:pt x="2898648" y="1053846"/>
                  <a:pt x="2752344" y="836676"/>
                  <a:pt x="2642616" y="685800"/>
                </a:cubicBezTo>
                <a:cubicBezTo>
                  <a:pt x="2532888" y="534924"/>
                  <a:pt x="2462784" y="460248"/>
                  <a:pt x="2386584" y="365760"/>
                </a:cubicBezTo>
                <a:cubicBezTo>
                  <a:pt x="2310384" y="271272"/>
                  <a:pt x="2231136" y="173736"/>
                  <a:pt x="2185416" y="118872"/>
                </a:cubicBezTo>
                <a:cubicBezTo>
                  <a:pt x="2139696" y="64008"/>
                  <a:pt x="2138172" y="53340"/>
                  <a:pt x="2112264" y="36576"/>
                </a:cubicBezTo>
                <a:cubicBezTo>
                  <a:pt x="2086356" y="19812"/>
                  <a:pt x="2090928" y="22860"/>
                  <a:pt x="2029968" y="18288"/>
                </a:cubicBezTo>
                <a:cubicBezTo>
                  <a:pt x="1969008" y="13716"/>
                  <a:pt x="1746504" y="9144"/>
                  <a:pt x="1746504" y="9144"/>
                </a:cubicBezTo>
                <a:lnTo>
                  <a:pt x="1179576" y="0"/>
                </a:lnTo>
                <a:lnTo>
                  <a:pt x="448056" y="0"/>
                </a:lnTo>
                <a:lnTo>
                  <a:pt x="0" y="0"/>
                </a:ln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Arc 42">
            <a:extLst>
              <a:ext uri="{FF2B5EF4-FFF2-40B4-BE49-F238E27FC236}">
                <a16:creationId xmlns:a16="http://schemas.microsoft.com/office/drawing/2014/main" id="{084FAE91-5276-9345-B29D-0051DA3780CE}"/>
              </a:ext>
            </a:extLst>
          </p:cNvPr>
          <p:cNvSpPr/>
          <p:nvPr/>
        </p:nvSpPr>
        <p:spPr>
          <a:xfrm rot="21381501" flipH="1">
            <a:off x="4345368" y="3797517"/>
            <a:ext cx="3565823" cy="3123065"/>
          </a:xfrm>
          <a:prstGeom prst="arc">
            <a:avLst>
              <a:gd name="adj1" fmla="val 15839839"/>
              <a:gd name="adj2" fmla="val 20178610"/>
            </a:avLst>
          </a:prstGeom>
          <a:ln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Arc 44">
            <a:extLst>
              <a:ext uri="{FF2B5EF4-FFF2-40B4-BE49-F238E27FC236}">
                <a16:creationId xmlns:a16="http://schemas.microsoft.com/office/drawing/2014/main" id="{1306A40F-E33C-0A40-A789-5295F3A14082}"/>
              </a:ext>
            </a:extLst>
          </p:cNvPr>
          <p:cNvSpPr/>
          <p:nvPr/>
        </p:nvSpPr>
        <p:spPr>
          <a:xfrm rot="20635630" flipH="1">
            <a:off x="4664179" y="4437471"/>
            <a:ext cx="3565823" cy="3123065"/>
          </a:xfrm>
          <a:prstGeom prst="arc">
            <a:avLst>
              <a:gd name="adj1" fmla="val 15839839"/>
              <a:gd name="adj2" fmla="val 19233136"/>
            </a:avLst>
          </a:prstGeom>
          <a:ln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Freeform 45">
            <a:extLst>
              <a:ext uri="{FF2B5EF4-FFF2-40B4-BE49-F238E27FC236}">
                <a16:creationId xmlns:a16="http://schemas.microsoft.com/office/drawing/2014/main" id="{80ED544B-DFC3-454D-8C1D-42F722CD048E}"/>
              </a:ext>
            </a:extLst>
          </p:cNvPr>
          <p:cNvSpPr/>
          <p:nvPr/>
        </p:nvSpPr>
        <p:spPr>
          <a:xfrm flipH="1">
            <a:off x="3124347" y="3072384"/>
            <a:ext cx="3044952" cy="1271016"/>
          </a:xfrm>
          <a:custGeom>
            <a:avLst/>
            <a:gdLst>
              <a:gd name="connsiteX0" fmla="*/ 3044952 w 3044952"/>
              <a:gd name="connsiteY0" fmla="*/ 1271016 h 1271016"/>
              <a:gd name="connsiteX1" fmla="*/ 2642616 w 3044952"/>
              <a:gd name="connsiteY1" fmla="*/ 685800 h 1271016"/>
              <a:gd name="connsiteX2" fmla="*/ 2386584 w 3044952"/>
              <a:gd name="connsiteY2" fmla="*/ 365760 h 1271016"/>
              <a:gd name="connsiteX3" fmla="*/ 2185416 w 3044952"/>
              <a:gd name="connsiteY3" fmla="*/ 118872 h 1271016"/>
              <a:gd name="connsiteX4" fmla="*/ 2112264 w 3044952"/>
              <a:gd name="connsiteY4" fmla="*/ 36576 h 1271016"/>
              <a:gd name="connsiteX5" fmla="*/ 2029968 w 3044952"/>
              <a:gd name="connsiteY5" fmla="*/ 18288 h 1271016"/>
              <a:gd name="connsiteX6" fmla="*/ 1746504 w 3044952"/>
              <a:gd name="connsiteY6" fmla="*/ 9144 h 1271016"/>
              <a:gd name="connsiteX7" fmla="*/ 1179576 w 3044952"/>
              <a:gd name="connsiteY7" fmla="*/ 0 h 1271016"/>
              <a:gd name="connsiteX8" fmla="*/ 448056 w 3044952"/>
              <a:gd name="connsiteY8" fmla="*/ 0 h 1271016"/>
              <a:gd name="connsiteX9" fmla="*/ 0 w 3044952"/>
              <a:gd name="connsiteY9" fmla="*/ 0 h 1271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044952" h="1271016">
                <a:moveTo>
                  <a:pt x="3044952" y="1271016"/>
                </a:moveTo>
                <a:cubicBezTo>
                  <a:pt x="2898648" y="1053846"/>
                  <a:pt x="2752344" y="836676"/>
                  <a:pt x="2642616" y="685800"/>
                </a:cubicBezTo>
                <a:cubicBezTo>
                  <a:pt x="2532888" y="534924"/>
                  <a:pt x="2462784" y="460248"/>
                  <a:pt x="2386584" y="365760"/>
                </a:cubicBezTo>
                <a:cubicBezTo>
                  <a:pt x="2310384" y="271272"/>
                  <a:pt x="2231136" y="173736"/>
                  <a:pt x="2185416" y="118872"/>
                </a:cubicBezTo>
                <a:cubicBezTo>
                  <a:pt x="2139696" y="64008"/>
                  <a:pt x="2138172" y="53340"/>
                  <a:pt x="2112264" y="36576"/>
                </a:cubicBezTo>
                <a:cubicBezTo>
                  <a:pt x="2086356" y="19812"/>
                  <a:pt x="2090928" y="22860"/>
                  <a:pt x="2029968" y="18288"/>
                </a:cubicBezTo>
                <a:cubicBezTo>
                  <a:pt x="1969008" y="13716"/>
                  <a:pt x="1746504" y="9144"/>
                  <a:pt x="1746504" y="9144"/>
                </a:cubicBezTo>
                <a:lnTo>
                  <a:pt x="1179576" y="0"/>
                </a:lnTo>
                <a:lnTo>
                  <a:pt x="448056" y="0"/>
                </a:lnTo>
                <a:lnTo>
                  <a:pt x="0" y="0"/>
                </a:ln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Freeform 47">
            <a:extLst>
              <a:ext uri="{FF2B5EF4-FFF2-40B4-BE49-F238E27FC236}">
                <a16:creationId xmlns:a16="http://schemas.microsoft.com/office/drawing/2014/main" id="{2CF01E84-2443-CE4B-8366-8CA34A324763}"/>
              </a:ext>
            </a:extLst>
          </p:cNvPr>
          <p:cNvSpPr/>
          <p:nvPr/>
        </p:nvSpPr>
        <p:spPr>
          <a:xfrm>
            <a:off x="4328477" y="1882368"/>
            <a:ext cx="1840822" cy="831041"/>
          </a:xfrm>
          <a:custGeom>
            <a:avLst/>
            <a:gdLst>
              <a:gd name="connsiteX0" fmla="*/ 0 w 1486722"/>
              <a:gd name="connsiteY0" fmla="*/ 677577 h 684155"/>
              <a:gd name="connsiteX1" fmla="*/ 124990 w 1486722"/>
              <a:gd name="connsiteY1" fmla="*/ 578901 h 684155"/>
              <a:gd name="connsiteX2" fmla="*/ 230244 w 1486722"/>
              <a:gd name="connsiteY2" fmla="*/ 486803 h 684155"/>
              <a:gd name="connsiteX3" fmla="*/ 374969 w 1486722"/>
              <a:gd name="connsiteY3" fmla="*/ 381548 h 684155"/>
              <a:gd name="connsiteX4" fmla="*/ 519695 w 1486722"/>
              <a:gd name="connsiteY4" fmla="*/ 296029 h 684155"/>
              <a:gd name="connsiteX5" fmla="*/ 690733 w 1486722"/>
              <a:gd name="connsiteY5" fmla="*/ 197352 h 684155"/>
              <a:gd name="connsiteX6" fmla="*/ 835459 w 1486722"/>
              <a:gd name="connsiteY6" fmla="*/ 131568 h 684155"/>
              <a:gd name="connsiteX7" fmla="*/ 1013076 w 1486722"/>
              <a:gd name="connsiteY7" fmla="*/ 65784 h 684155"/>
              <a:gd name="connsiteX8" fmla="*/ 1177536 w 1486722"/>
              <a:gd name="connsiteY8" fmla="*/ 32892 h 684155"/>
              <a:gd name="connsiteX9" fmla="*/ 1309105 w 1486722"/>
              <a:gd name="connsiteY9" fmla="*/ 13157 h 684155"/>
              <a:gd name="connsiteX10" fmla="*/ 1394624 w 1486722"/>
              <a:gd name="connsiteY10" fmla="*/ 6578 h 684155"/>
              <a:gd name="connsiteX11" fmla="*/ 1486722 w 1486722"/>
              <a:gd name="connsiteY11" fmla="*/ 0 h 684155"/>
              <a:gd name="connsiteX12" fmla="*/ 1486722 w 1486722"/>
              <a:gd name="connsiteY12" fmla="*/ 684155 h 684155"/>
              <a:gd name="connsiteX13" fmla="*/ 0 w 1486722"/>
              <a:gd name="connsiteY13" fmla="*/ 677577 h 6841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486722" h="684155">
                <a:moveTo>
                  <a:pt x="0" y="677577"/>
                </a:moveTo>
                <a:lnTo>
                  <a:pt x="124990" y="578901"/>
                </a:lnTo>
                <a:lnTo>
                  <a:pt x="230244" y="486803"/>
                </a:lnTo>
                <a:lnTo>
                  <a:pt x="374969" y="381548"/>
                </a:lnTo>
                <a:lnTo>
                  <a:pt x="519695" y="296029"/>
                </a:lnTo>
                <a:lnTo>
                  <a:pt x="690733" y="197352"/>
                </a:lnTo>
                <a:lnTo>
                  <a:pt x="835459" y="131568"/>
                </a:lnTo>
                <a:lnTo>
                  <a:pt x="1013076" y="65784"/>
                </a:lnTo>
                <a:lnTo>
                  <a:pt x="1177536" y="32892"/>
                </a:lnTo>
                <a:lnTo>
                  <a:pt x="1309105" y="13157"/>
                </a:lnTo>
                <a:lnTo>
                  <a:pt x="1394624" y="6578"/>
                </a:lnTo>
                <a:lnTo>
                  <a:pt x="1486722" y="0"/>
                </a:lnTo>
                <a:lnTo>
                  <a:pt x="1486722" y="684155"/>
                </a:lnTo>
                <a:lnTo>
                  <a:pt x="0" y="677577"/>
                </a:lnTo>
                <a:close/>
              </a:path>
            </a:pathLst>
          </a:custGeom>
          <a:solidFill>
            <a:srgbClr val="92D050">
              <a:alpha val="5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49" name="Freeform 48">
            <a:extLst>
              <a:ext uri="{FF2B5EF4-FFF2-40B4-BE49-F238E27FC236}">
                <a16:creationId xmlns:a16="http://schemas.microsoft.com/office/drawing/2014/main" id="{F5970980-E27D-2D40-9166-592E2E1ADB15}"/>
              </a:ext>
            </a:extLst>
          </p:cNvPr>
          <p:cNvSpPr/>
          <p:nvPr/>
        </p:nvSpPr>
        <p:spPr>
          <a:xfrm flipH="1">
            <a:off x="6186661" y="1870176"/>
            <a:ext cx="1835822" cy="831041"/>
          </a:xfrm>
          <a:custGeom>
            <a:avLst/>
            <a:gdLst>
              <a:gd name="connsiteX0" fmla="*/ 0 w 1486722"/>
              <a:gd name="connsiteY0" fmla="*/ 677577 h 684155"/>
              <a:gd name="connsiteX1" fmla="*/ 124990 w 1486722"/>
              <a:gd name="connsiteY1" fmla="*/ 578901 h 684155"/>
              <a:gd name="connsiteX2" fmla="*/ 230244 w 1486722"/>
              <a:gd name="connsiteY2" fmla="*/ 486803 h 684155"/>
              <a:gd name="connsiteX3" fmla="*/ 374969 w 1486722"/>
              <a:gd name="connsiteY3" fmla="*/ 381548 h 684155"/>
              <a:gd name="connsiteX4" fmla="*/ 519695 w 1486722"/>
              <a:gd name="connsiteY4" fmla="*/ 296029 h 684155"/>
              <a:gd name="connsiteX5" fmla="*/ 690733 w 1486722"/>
              <a:gd name="connsiteY5" fmla="*/ 197352 h 684155"/>
              <a:gd name="connsiteX6" fmla="*/ 835459 w 1486722"/>
              <a:gd name="connsiteY6" fmla="*/ 131568 h 684155"/>
              <a:gd name="connsiteX7" fmla="*/ 1013076 w 1486722"/>
              <a:gd name="connsiteY7" fmla="*/ 65784 h 684155"/>
              <a:gd name="connsiteX8" fmla="*/ 1177536 w 1486722"/>
              <a:gd name="connsiteY8" fmla="*/ 32892 h 684155"/>
              <a:gd name="connsiteX9" fmla="*/ 1309105 w 1486722"/>
              <a:gd name="connsiteY9" fmla="*/ 13157 h 684155"/>
              <a:gd name="connsiteX10" fmla="*/ 1394624 w 1486722"/>
              <a:gd name="connsiteY10" fmla="*/ 6578 h 684155"/>
              <a:gd name="connsiteX11" fmla="*/ 1486722 w 1486722"/>
              <a:gd name="connsiteY11" fmla="*/ 0 h 684155"/>
              <a:gd name="connsiteX12" fmla="*/ 1486722 w 1486722"/>
              <a:gd name="connsiteY12" fmla="*/ 684155 h 684155"/>
              <a:gd name="connsiteX13" fmla="*/ 0 w 1486722"/>
              <a:gd name="connsiteY13" fmla="*/ 677577 h 6841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486722" h="684155">
                <a:moveTo>
                  <a:pt x="0" y="677577"/>
                </a:moveTo>
                <a:lnTo>
                  <a:pt x="124990" y="578901"/>
                </a:lnTo>
                <a:lnTo>
                  <a:pt x="230244" y="486803"/>
                </a:lnTo>
                <a:lnTo>
                  <a:pt x="374969" y="381548"/>
                </a:lnTo>
                <a:lnTo>
                  <a:pt x="519695" y="296029"/>
                </a:lnTo>
                <a:lnTo>
                  <a:pt x="690733" y="197352"/>
                </a:lnTo>
                <a:lnTo>
                  <a:pt x="835459" y="131568"/>
                </a:lnTo>
                <a:lnTo>
                  <a:pt x="1013076" y="65784"/>
                </a:lnTo>
                <a:lnTo>
                  <a:pt x="1177536" y="32892"/>
                </a:lnTo>
                <a:lnTo>
                  <a:pt x="1309105" y="13157"/>
                </a:lnTo>
                <a:lnTo>
                  <a:pt x="1394624" y="6578"/>
                </a:lnTo>
                <a:lnTo>
                  <a:pt x="1486722" y="0"/>
                </a:lnTo>
                <a:lnTo>
                  <a:pt x="1486722" y="684155"/>
                </a:lnTo>
                <a:lnTo>
                  <a:pt x="0" y="677577"/>
                </a:lnTo>
                <a:close/>
              </a:path>
            </a:pathLst>
          </a:custGeom>
          <a:solidFill>
            <a:srgbClr val="92D050">
              <a:alpha val="5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52" name="Freeform 51">
            <a:extLst>
              <a:ext uri="{FF2B5EF4-FFF2-40B4-BE49-F238E27FC236}">
                <a16:creationId xmlns:a16="http://schemas.microsoft.com/office/drawing/2014/main" id="{EFC288AD-B607-1C4D-927E-EE2DE33716D3}"/>
              </a:ext>
            </a:extLst>
          </p:cNvPr>
          <p:cNvSpPr/>
          <p:nvPr/>
        </p:nvSpPr>
        <p:spPr>
          <a:xfrm>
            <a:off x="4010784" y="2713410"/>
            <a:ext cx="2166402" cy="286910"/>
          </a:xfrm>
          <a:custGeom>
            <a:avLst/>
            <a:gdLst>
              <a:gd name="connsiteX0" fmla="*/ 0 w 1076325"/>
              <a:gd name="connsiteY0" fmla="*/ 158750 h 161925"/>
              <a:gd name="connsiteX1" fmla="*/ 66675 w 1076325"/>
              <a:gd name="connsiteY1" fmla="*/ 95250 h 161925"/>
              <a:gd name="connsiteX2" fmla="*/ 130175 w 1076325"/>
              <a:gd name="connsiteY2" fmla="*/ 25400 h 161925"/>
              <a:gd name="connsiteX3" fmla="*/ 165100 w 1076325"/>
              <a:gd name="connsiteY3" fmla="*/ 0 h 161925"/>
              <a:gd name="connsiteX4" fmla="*/ 1076325 w 1076325"/>
              <a:gd name="connsiteY4" fmla="*/ 3175 h 161925"/>
              <a:gd name="connsiteX5" fmla="*/ 984250 w 1076325"/>
              <a:gd name="connsiteY5" fmla="*/ 3175 h 161925"/>
              <a:gd name="connsiteX6" fmla="*/ 882650 w 1076325"/>
              <a:gd name="connsiteY6" fmla="*/ 12700 h 161925"/>
              <a:gd name="connsiteX7" fmla="*/ 755650 w 1076325"/>
              <a:gd name="connsiteY7" fmla="*/ 50800 h 161925"/>
              <a:gd name="connsiteX8" fmla="*/ 657225 w 1076325"/>
              <a:gd name="connsiteY8" fmla="*/ 88900 h 161925"/>
              <a:gd name="connsiteX9" fmla="*/ 593725 w 1076325"/>
              <a:gd name="connsiteY9" fmla="*/ 123825 h 161925"/>
              <a:gd name="connsiteX10" fmla="*/ 517525 w 1076325"/>
              <a:gd name="connsiteY10" fmla="*/ 161925 h 161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76325" h="161925">
                <a:moveTo>
                  <a:pt x="0" y="158750"/>
                </a:moveTo>
                <a:lnTo>
                  <a:pt x="66675" y="95250"/>
                </a:lnTo>
                <a:lnTo>
                  <a:pt x="130175" y="25400"/>
                </a:lnTo>
                <a:lnTo>
                  <a:pt x="165100" y="0"/>
                </a:lnTo>
                <a:lnTo>
                  <a:pt x="1076325" y="3175"/>
                </a:lnTo>
                <a:lnTo>
                  <a:pt x="984250" y="3175"/>
                </a:lnTo>
                <a:lnTo>
                  <a:pt x="882650" y="12700"/>
                </a:lnTo>
                <a:lnTo>
                  <a:pt x="755650" y="50800"/>
                </a:lnTo>
                <a:lnTo>
                  <a:pt x="657225" y="88900"/>
                </a:lnTo>
                <a:lnTo>
                  <a:pt x="593725" y="123825"/>
                </a:lnTo>
                <a:lnTo>
                  <a:pt x="517525" y="161925"/>
                </a:lnTo>
              </a:path>
            </a:pathLst>
          </a:custGeom>
          <a:solidFill>
            <a:schemeClr val="accent6">
              <a:lumMod val="75000"/>
              <a:alpha val="52157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53" name="Freeform 52">
            <a:extLst>
              <a:ext uri="{FF2B5EF4-FFF2-40B4-BE49-F238E27FC236}">
                <a16:creationId xmlns:a16="http://schemas.microsoft.com/office/drawing/2014/main" id="{087AF150-9581-1845-86B4-F4751A6C8316}"/>
              </a:ext>
            </a:extLst>
          </p:cNvPr>
          <p:cNvSpPr/>
          <p:nvPr/>
        </p:nvSpPr>
        <p:spPr>
          <a:xfrm flipH="1">
            <a:off x="6158898" y="2709295"/>
            <a:ext cx="2166402" cy="286910"/>
          </a:xfrm>
          <a:custGeom>
            <a:avLst/>
            <a:gdLst>
              <a:gd name="connsiteX0" fmla="*/ 0 w 1076325"/>
              <a:gd name="connsiteY0" fmla="*/ 158750 h 161925"/>
              <a:gd name="connsiteX1" fmla="*/ 66675 w 1076325"/>
              <a:gd name="connsiteY1" fmla="*/ 95250 h 161925"/>
              <a:gd name="connsiteX2" fmla="*/ 130175 w 1076325"/>
              <a:gd name="connsiteY2" fmla="*/ 25400 h 161925"/>
              <a:gd name="connsiteX3" fmla="*/ 165100 w 1076325"/>
              <a:gd name="connsiteY3" fmla="*/ 0 h 161925"/>
              <a:gd name="connsiteX4" fmla="*/ 1076325 w 1076325"/>
              <a:gd name="connsiteY4" fmla="*/ 3175 h 161925"/>
              <a:gd name="connsiteX5" fmla="*/ 984250 w 1076325"/>
              <a:gd name="connsiteY5" fmla="*/ 3175 h 161925"/>
              <a:gd name="connsiteX6" fmla="*/ 882650 w 1076325"/>
              <a:gd name="connsiteY6" fmla="*/ 12700 h 161925"/>
              <a:gd name="connsiteX7" fmla="*/ 755650 w 1076325"/>
              <a:gd name="connsiteY7" fmla="*/ 50800 h 161925"/>
              <a:gd name="connsiteX8" fmla="*/ 657225 w 1076325"/>
              <a:gd name="connsiteY8" fmla="*/ 88900 h 161925"/>
              <a:gd name="connsiteX9" fmla="*/ 593725 w 1076325"/>
              <a:gd name="connsiteY9" fmla="*/ 123825 h 161925"/>
              <a:gd name="connsiteX10" fmla="*/ 517525 w 1076325"/>
              <a:gd name="connsiteY10" fmla="*/ 161925 h 161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76325" h="161925">
                <a:moveTo>
                  <a:pt x="0" y="158750"/>
                </a:moveTo>
                <a:lnTo>
                  <a:pt x="66675" y="95250"/>
                </a:lnTo>
                <a:lnTo>
                  <a:pt x="130175" y="25400"/>
                </a:lnTo>
                <a:lnTo>
                  <a:pt x="165100" y="0"/>
                </a:lnTo>
                <a:lnTo>
                  <a:pt x="1076325" y="3175"/>
                </a:lnTo>
                <a:lnTo>
                  <a:pt x="984250" y="3175"/>
                </a:lnTo>
                <a:lnTo>
                  <a:pt x="882650" y="12700"/>
                </a:lnTo>
                <a:lnTo>
                  <a:pt x="755650" y="50800"/>
                </a:lnTo>
                <a:lnTo>
                  <a:pt x="657225" y="88900"/>
                </a:lnTo>
                <a:lnTo>
                  <a:pt x="593725" y="123825"/>
                </a:lnTo>
                <a:lnTo>
                  <a:pt x="517525" y="161925"/>
                </a:lnTo>
              </a:path>
            </a:pathLst>
          </a:custGeom>
          <a:solidFill>
            <a:schemeClr val="accent6">
              <a:lumMod val="75000"/>
              <a:alpha val="52157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62783019-1FD9-544F-922B-1F2FF5027D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94676" y="2887565"/>
            <a:ext cx="161992" cy="161992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0D3907A9-41C5-6A42-9AF5-D13B6D1CAF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56142" y="2891679"/>
            <a:ext cx="161992" cy="161992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9FB8668E-7AC1-974A-BBE4-0745925DCBC1}"/>
              </a:ext>
            </a:extLst>
          </p:cNvPr>
          <p:cNvSpPr txBox="1"/>
          <p:nvPr/>
        </p:nvSpPr>
        <p:spPr>
          <a:xfrm>
            <a:off x="7370548" y="5111575"/>
            <a:ext cx="3241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x</a:t>
            </a:r>
            <a:r>
              <a:rPr lang="en-US" sz="1400" baseline="-25000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3F54272-0E6D-8045-A660-5C7432429351}"/>
              </a:ext>
            </a:extLst>
          </p:cNvPr>
          <p:cNvSpPr txBox="1"/>
          <p:nvPr/>
        </p:nvSpPr>
        <p:spPr>
          <a:xfrm>
            <a:off x="7759369" y="4682701"/>
            <a:ext cx="3241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x</a:t>
            </a:r>
            <a:r>
              <a:rPr lang="en-US" sz="1400" baseline="-25000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F7AE9B1-244D-A14D-B8C0-2C26F75D5B60}"/>
              </a:ext>
            </a:extLst>
          </p:cNvPr>
          <p:cNvSpPr txBox="1"/>
          <p:nvPr/>
        </p:nvSpPr>
        <p:spPr>
          <a:xfrm>
            <a:off x="7707220" y="3928922"/>
            <a:ext cx="3241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x</a:t>
            </a:r>
            <a:r>
              <a:rPr lang="en-US" sz="1400" baseline="-25000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4AA12A9-E35A-C94C-8162-F5EACF57A352}"/>
              </a:ext>
            </a:extLst>
          </p:cNvPr>
          <p:cNvSpPr txBox="1"/>
          <p:nvPr/>
        </p:nvSpPr>
        <p:spPr>
          <a:xfrm>
            <a:off x="9057551" y="4283015"/>
            <a:ext cx="3241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x</a:t>
            </a:r>
            <a:r>
              <a:rPr lang="en-US" sz="1400" baseline="-25000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5567E853-85D8-8E4F-B8D6-33F70BC53C31}"/>
              </a:ext>
            </a:extLst>
          </p:cNvPr>
          <p:cNvSpPr txBox="1"/>
          <p:nvPr/>
        </p:nvSpPr>
        <p:spPr>
          <a:xfrm rot="20272565">
            <a:off x="5127894" y="2167261"/>
            <a:ext cx="8319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no complex</a:t>
            </a:r>
          </a:p>
          <a:p>
            <a:pPr algn="ctr"/>
            <a:r>
              <a:rPr lang="en-US" sz="1000" dirty="0"/>
              <a:t>zeros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A8B1B84A-EBAD-254A-9907-81CFAA1A740F}"/>
              </a:ext>
            </a:extLst>
          </p:cNvPr>
          <p:cNvSpPr txBox="1"/>
          <p:nvPr/>
        </p:nvSpPr>
        <p:spPr>
          <a:xfrm rot="1508405">
            <a:off x="6388136" y="2172989"/>
            <a:ext cx="8319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no complex</a:t>
            </a:r>
          </a:p>
          <a:p>
            <a:pPr algn="ctr"/>
            <a:r>
              <a:rPr lang="en-US" sz="1000" dirty="0"/>
              <a:t>zeros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7C2F35C-30B3-E04D-BEE6-0C1639D9E305}"/>
              </a:ext>
            </a:extLst>
          </p:cNvPr>
          <p:cNvSpPr txBox="1"/>
          <p:nvPr/>
        </p:nvSpPr>
        <p:spPr>
          <a:xfrm rot="19394526">
            <a:off x="4043131" y="2080215"/>
            <a:ext cx="8319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no complex</a:t>
            </a:r>
          </a:p>
          <a:p>
            <a:pPr algn="ctr"/>
            <a:r>
              <a:rPr lang="en-US" sz="1000" dirty="0"/>
              <a:t>zeros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F27698B8-F940-2A46-871A-3A87C4EDEA23}"/>
              </a:ext>
            </a:extLst>
          </p:cNvPr>
          <p:cNvSpPr txBox="1"/>
          <p:nvPr/>
        </p:nvSpPr>
        <p:spPr>
          <a:xfrm rot="2321264">
            <a:off x="7455409" y="2092726"/>
            <a:ext cx="8319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no complex</a:t>
            </a:r>
          </a:p>
          <a:p>
            <a:pPr algn="ctr"/>
            <a:r>
              <a:rPr lang="en-US" sz="1000" dirty="0"/>
              <a:t>zeros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4CD1D5D-EC47-A244-81B5-CA1BF91F992C}"/>
              </a:ext>
            </a:extLst>
          </p:cNvPr>
          <p:cNvSpPr txBox="1"/>
          <p:nvPr/>
        </p:nvSpPr>
        <p:spPr>
          <a:xfrm rot="1143210">
            <a:off x="6421837" y="1595087"/>
            <a:ext cx="8319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no complex</a:t>
            </a:r>
          </a:p>
          <a:p>
            <a:pPr algn="ctr"/>
            <a:r>
              <a:rPr lang="en-US" sz="1000" dirty="0"/>
              <a:t>zeros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B2228394-AF0E-BD4B-A49B-38C3A6CCAD2A}"/>
              </a:ext>
            </a:extLst>
          </p:cNvPr>
          <p:cNvSpPr txBox="1"/>
          <p:nvPr/>
        </p:nvSpPr>
        <p:spPr>
          <a:xfrm rot="20676959">
            <a:off x="5136543" y="1581231"/>
            <a:ext cx="8319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no complex</a:t>
            </a:r>
          </a:p>
          <a:p>
            <a:pPr algn="ctr"/>
            <a:r>
              <a:rPr lang="en-US" sz="1000" dirty="0"/>
              <a:t>zeros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0FAAA43D-FED9-A541-B9BD-80F060A9D579}"/>
              </a:ext>
            </a:extLst>
          </p:cNvPr>
          <p:cNvSpPr txBox="1"/>
          <p:nvPr/>
        </p:nvSpPr>
        <p:spPr>
          <a:xfrm rot="3099002">
            <a:off x="8462375" y="3173200"/>
            <a:ext cx="8319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no complex</a:t>
            </a:r>
          </a:p>
          <a:p>
            <a:pPr algn="ctr"/>
            <a:r>
              <a:rPr lang="en-US" sz="1000" dirty="0"/>
              <a:t>zeros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4F63EB8A-3578-5043-AB9D-6247F18FDC7D}"/>
              </a:ext>
            </a:extLst>
          </p:cNvPr>
          <p:cNvSpPr txBox="1"/>
          <p:nvPr/>
        </p:nvSpPr>
        <p:spPr>
          <a:xfrm rot="18471229">
            <a:off x="3027659" y="3176183"/>
            <a:ext cx="8319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no complex</a:t>
            </a:r>
          </a:p>
          <a:p>
            <a:pPr algn="ctr"/>
            <a:r>
              <a:rPr lang="en-US" sz="1000" dirty="0"/>
              <a:t>zeros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82CB9B43-4BAE-2049-93D8-0F38C6CBA068}"/>
                  </a:ext>
                </a:extLst>
              </p:cNvPr>
              <p:cNvSpPr txBox="1"/>
              <p:nvPr/>
            </p:nvSpPr>
            <p:spPr>
              <a:xfrm>
                <a:off x="896526" y="1064934"/>
                <a:ext cx="2133878" cy="861774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1200" b="1" dirty="0">
                    <a:cs typeface="Arial Hebrew" pitchFamily="2" charset="-79"/>
                  </a:rPr>
                  <a:t>1.</a:t>
                </a:r>
                <a:r>
                  <a:rPr lang="en-US" sz="1200" dirty="0">
                    <a:cs typeface="Arial Hebrew" pitchFamily="2" charset="-79"/>
                  </a:rPr>
                  <a:t> Introduce a ‘canopy’ and verify that  </a:t>
                </a:r>
                <a:r>
                  <a:rPr lang="en-US" sz="1400" dirty="0">
                    <a:latin typeface="Arial Hebrew" pitchFamily="2" charset="-79"/>
                    <a:cs typeface="Arial Hebrew" pitchFamily="2" charset="-79"/>
                  </a:rPr>
                  <a:t>H</a:t>
                </a:r>
                <a:r>
                  <a:rPr lang="en-US" sz="1400" baseline="-25000" dirty="0">
                    <a:latin typeface="Arial Hebrew" pitchFamily="2" charset="-79"/>
                    <a:cs typeface="Arial Hebrew" pitchFamily="2" charset="-79"/>
                  </a:rPr>
                  <a:t>t0</a:t>
                </a:r>
                <a:r>
                  <a:rPr lang="en-US" sz="1400" dirty="0">
                    <a:latin typeface="Arial Hebrew" pitchFamily="2" charset="-79"/>
                    <a:cs typeface="Arial Hebrew" pitchFamily="2" charset="-79"/>
                  </a:rPr>
                  <a:t> (</a:t>
                </a:r>
                <a:r>
                  <a:rPr lang="en-US" sz="1400" dirty="0" err="1">
                    <a:latin typeface="Arial Hebrew" pitchFamily="2" charset="-79"/>
                    <a:cs typeface="Arial Hebrew" pitchFamily="2" charset="-79"/>
                  </a:rPr>
                  <a:t>x+iy</a:t>
                </a:r>
                <a:r>
                  <a:rPr lang="en-US" sz="1400" dirty="0">
                    <a:latin typeface="Arial Hebrew" pitchFamily="2" charset="-79"/>
                    <a:cs typeface="Arial Hebrew" pitchFamily="2" charset="-79"/>
                  </a:rPr>
                  <a:t>)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sz="1400" dirty="0">
                    <a:latin typeface="Arial Hebrew" pitchFamily="2" charset="-79"/>
                    <a:cs typeface="Arial Hebrew" pitchFamily="2" charset="-79"/>
                  </a:rPr>
                  <a:t> </a:t>
                </a:r>
                <a:r>
                  <a:rPr lang="en-US" sz="1200" dirty="0">
                    <a:cs typeface="Arial Hebrew" pitchFamily="2" charset="-79"/>
                  </a:rPr>
                  <a:t>0</a:t>
                </a:r>
                <a:r>
                  <a:rPr lang="en-US" sz="1400" dirty="0">
                    <a:latin typeface="Arial Hebrew" pitchFamily="2" charset="-79"/>
                    <a:cs typeface="Arial Hebrew" pitchFamily="2" charset="-79"/>
                  </a:rPr>
                  <a:t> </a:t>
                </a:r>
                <a:r>
                  <a:rPr lang="en-US" sz="1200" dirty="0">
                    <a:latin typeface="Arial Hebrew" pitchFamily="2" charset="-79"/>
                    <a:cs typeface="Arial Hebrew" pitchFamily="2" charset="-79"/>
                  </a:rPr>
                  <a:t>for</a:t>
                </a:r>
                <a:r>
                  <a:rPr lang="en-US" sz="1200" dirty="0"/>
                  <a:t>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 ..∞,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sz="1200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1200" dirty="0"/>
                  <a:t> ..1 (or up to the blue DBN-hyperbola).</a:t>
                </a:r>
                <a:endParaRPr lang="en-US" sz="1200" baseline="-25000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82CB9B43-4BAE-2049-93D8-0F38C6CBA0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526" y="1064934"/>
                <a:ext cx="2133878" cy="861774"/>
              </a:xfrm>
              <a:prstGeom prst="rect">
                <a:avLst/>
              </a:prstGeom>
              <a:blipFill>
                <a:blip r:embed="rId7"/>
                <a:stretch>
                  <a:fillRect t="-1471" b="-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FBC9C570-18B3-CE45-8EAD-12FD024F541C}"/>
              </a:ext>
            </a:extLst>
          </p:cNvPr>
          <p:cNvCxnSpPr>
            <a:cxnSpLocks/>
            <a:stCxn id="68" idx="3"/>
          </p:cNvCxnSpPr>
          <p:nvPr/>
        </p:nvCxnSpPr>
        <p:spPr>
          <a:xfrm>
            <a:off x="3030404" y="1495821"/>
            <a:ext cx="1323279" cy="1514707"/>
          </a:xfrm>
          <a:prstGeom prst="line">
            <a:avLst/>
          </a:prstGeom>
          <a:ln>
            <a:prstDash val="lg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Arc 69">
            <a:extLst>
              <a:ext uri="{FF2B5EF4-FFF2-40B4-BE49-F238E27FC236}">
                <a16:creationId xmlns:a16="http://schemas.microsoft.com/office/drawing/2014/main" id="{43434A17-E615-684F-A6BE-C7D83B6D465D}"/>
              </a:ext>
            </a:extLst>
          </p:cNvPr>
          <p:cNvSpPr/>
          <p:nvPr/>
        </p:nvSpPr>
        <p:spPr>
          <a:xfrm rot="19579997" flipH="1">
            <a:off x="4160869" y="3295969"/>
            <a:ext cx="3565823" cy="3123065"/>
          </a:xfrm>
          <a:prstGeom prst="arc">
            <a:avLst>
              <a:gd name="adj1" fmla="val 13681050"/>
              <a:gd name="adj2" fmla="val 17722443"/>
            </a:avLst>
          </a:prstGeom>
          <a:ln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24909EA0-769C-A14B-8C08-7A7275BCC71F}"/>
              </a:ext>
            </a:extLst>
          </p:cNvPr>
          <p:cNvSpPr txBox="1"/>
          <p:nvPr/>
        </p:nvSpPr>
        <p:spPr>
          <a:xfrm>
            <a:off x="9122273" y="4961927"/>
            <a:ext cx="2082981" cy="10156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Even this extreme trajectory is theoretically possible since there is no upper bound on the speed by which zeros fall to the real line.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A148A4C2-5B85-B34F-A8D0-DC2B1DB1B34C}"/>
              </a:ext>
            </a:extLst>
          </p:cNvPr>
          <p:cNvCxnSpPr>
            <a:cxnSpLocks/>
            <a:stCxn id="73" idx="0"/>
            <a:endCxn id="21" idx="0"/>
          </p:cNvCxnSpPr>
          <p:nvPr/>
        </p:nvCxnSpPr>
        <p:spPr>
          <a:xfrm flipH="1" flipV="1">
            <a:off x="9208008" y="4343400"/>
            <a:ext cx="955756" cy="618527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A06EC380-3A16-9640-98B0-7CB498DFD7C6}"/>
              </a:ext>
            </a:extLst>
          </p:cNvPr>
          <p:cNvSpPr txBox="1"/>
          <p:nvPr/>
        </p:nvSpPr>
        <p:spPr>
          <a:xfrm>
            <a:off x="3444851" y="5423638"/>
            <a:ext cx="1216686" cy="27699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A “</a:t>
            </a:r>
            <a:r>
              <a:rPr lang="en-US" sz="1200" dirty="0" err="1"/>
              <a:t>Lehmer</a:t>
            </a:r>
            <a:r>
              <a:rPr lang="en-US" sz="1200" dirty="0"/>
              <a:t> pair”.</a:t>
            </a:r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828106A0-3030-D84F-98AC-EDFCD85D7225}"/>
              </a:ext>
            </a:extLst>
          </p:cNvPr>
          <p:cNvCxnSpPr>
            <a:cxnSpLocks/>
            <a:stCxn id="76" idx="0"/>
          </p:cNvCxnSpPr>
          <p:nvPr/>
        </p:nvCxnSpPr>
        <p:spPr>
          <a:xfrm flipV="1">
            <a:off x="4053194" y="4740343"/>
            <a:ext cx="439689" cy="683295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96619B3D-634E-4C4B-A73D-84F283F13A33}"/>
              </a:ext>
            </a:extLst>
          </p:cNvPr>
          <p:cNvSpPr txBox="1"/>
          <p:nvPr/>
        </p:nvSpPr>
        <p:spPr>
          <a:xfrm>
            <a:off x="530706" y="4667312"/>
            <a:ext cx="2541838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Complex zeros are “attracted” to their conjugates and “fall” to the real line with a lower bounded speed.</a:t>
            </a:r>
          </a:p>
        </p:txBody>
      </p: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282FD7C6-4C7A-724C-B007-CDC3B3C57C3C}"/>
              </a:ext>
            </a:extLst>
          </p:cNvPr>
          <p:cNvCxnSpPr>
            <a:cxnSpLocks/>
            <a:stCxn id="83" idx="3"/>
          </p:cNvCxnSpPr>
          <p:nvPr/>
        </p:nvCxnSpPr>
        <p:spPr>
          <a:xfrm flipV="1">
            <a:off x="3072544" y="4027311"/>
            <a:ext cx="1511724" cy="963167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57FAD9FC-4211-A241-8971-9913E432FC27}"/>
                  </a:ext>
                </a:extLst>
              </p:cNvPr>
              <p:cNvSpPr txBox="1"/>
              <p:nvPr/>
            </p:nvSpPr>
            <p:spPr>
              <a:xfrm>
                <a:off x="9976793" y="2958281"/>
                <a:ext cx="1708525" cy="46166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/>
                  <a:t>The blue DBN hyperbola is only valid 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2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t</m:t>
                    </m:r>
                    <m:r>
                      <a:rPr lang="en-US" sz="12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US" sz="1200" dirty="0"/>
                  <a:t>  0. </a:t>
                </a:r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57FAD9FC-4211-A241-8971-9913E432FC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76793" y="2958281"/>
                <a:ext cx="1708525" cy="461665"/>
              </a:xfrm>
              <a:prstGeom prst="rect">
                <a:avLst/>
              </a:prstGeom>
              <a:blipFill>
                <a:blip r:embed="rId8"/>
                <a:stretch>
                  <a:fillRect r="-1481" b="-8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1DD03D3D-3D2B-E646-94D8-F171CEB7763D}"/>
              </a:ext>
            </a:extLst>
          </p:cNvPr>
          <p:cNvCxnSpPr>
            <a:cxnSpLocks/>
            <a:stCxn id="91" idx="1"/>
          </p:cNvCxnSpPr>
          <p:nvPr/>
        </p:nvCxnSpPr>
        <p:spPr>
          <a:xfrm flipH="1">
            <a:off x="8919047" y="3189114"/>
            <a:ext cx="1057746" cy="511446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267C1069-AA2B-794E-8663-9B76AC3F4427}"/>
                  </a:ext>
                </a:extLst>
              </p:cNvPr>
              <p:cNvSpPr txBox="1"/>
              <p:nvPr/>
            </p:nvSpPr>
            <p:spPr>
              <a:xfrm>
                <a:off x="517710" y="2968561"/>
                <a:ext cx="1525203" cy="830997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1200" b="1" dirty="0">
                    <a:cs typeface="Arial Hebrew" pitchFamily="2" charset="-79"/>
                  </a:rPr>
                  <a:t>2.</a:t>
                </a:r>
                <a:r>
                  <a:rPr lang="en-US" sz="1200" dirty="0">
                    <a:cs typeface="Arial Hebrew" pitchFamily="2" charset="-79"/>
                  </a:rPr>
                  <a:t> If so, then the new upper bound:</a:t>
                </a:r>
              </a:p>
              <a:p>
                <a:pPr algn="ctr"/>
                <a:r>
                  <a:rPr lang="en-US" sz="1200" dirty="0">
                    <a:cs typeface="Arial Hebrew" pitchFamily="2" charset="-79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1200" dirty="0"/>
                  <a:t> 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sz="1200" dirty="0"/>
                  <a:t> </a:t>
                </a:r>
                <a:r>
                  <a:rPr lang="en-US" sz="1100" dirty="0"/>
                  <a:t>t</a:t>
                </a:r>
                <a:r>
                  <a:rPr lang="en-US" sz="1100" baseline="-25000" dirty="0"/>
                  <a:t>0</a:t>
                </a:r>
                <a:r>
                  <a:rPr lang="en-US" sz="1200" dirty="0"/>
                  <a:t> + </a:t>
                </a:r>
                <a:r>
                  <a:rPr lang="en-US" sz="1000" dirty="0"/>
                  <a:t>0.5</a:t>
                </a:r>
                <a:r>
                  <a:rPr lang="en-US" sz="1200" dirty="0"/>
                  <a:t> </a:t>
                </a:r>
                <a:r>
                  <a:rPr lang="en-US" sz="1100" dirty="0"/>
                  <a:t>y</a:t>
                </a:r>
                <a:r>
                  <a:rPr lang="en-US" sz="1100" baseline="-25000" dirty="0"/>
                  <a:t>0</a:t>
                </a:r>
                <a:r>
                  <a:rPr lang="en-US" sz="1200" baseline="30000" dirty="0"/>
                  <a:t>2</a:t>
                </a:r>
                <a:r>
                  <a:rPr lang="en-US" sz="1200" dirty="0"/>
                  <a:t>  </a:t>
                </a:r>
              </a:p>
              <a:p>
                <a:r>
                  <a:rPr lang="en-US" sz="1200" dirty="0"/>
                  <a:t>has been established.</a:t>
                </a:r>
                <a:endParaRPr lang="en-US" sz="1200" baseline="-25000" dirty="0"/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267C1069-AA2B-794E-8663-9B76AC3F44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710" y="2968561"/>
                <a:ext cx="1525203" cy="830997"/>
              </a:xfrm>
              <a:prstGeom prst="rect">
                <a:avLst/>
              </a:prstGeom>
              <a:blipFill>
                <a:blip r:embed="rId9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E2DB4206-9D8E-5742-8107-25CDD2B9F087}"/>
              </a:ext>
            </a:extLst>
          </p:cNvPr>
          <p:cNvCxnSpPr>
            <a:cxnSpLocks/>
            <a:stCxn id="104" idx="3"/>
          </p:cNvCxnSpPr>
          <p:nvPr/>
        </p:nvCxnSpPr>
        <p:spPr>
          <a:xfrm flipV="1">
            <a:off x="2042913" y="2817928"/>
            <a:ext cx="559022" cy="566132"/>
          </a:xfrm>
          <a:prstGeom prst="line">
            <a:avLst/>
          </a:prstGeom>
          <a:ln>
            <a:prstDash val="lg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06589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FB2ACC8-3632-0D43-94BE-13F989E39012}"/>
                  </a:ext>
                </a:extLst>
              </p:cNvPr>
              <p:cNvSpPr txBox="1"/>
              <p:nvPr/>
            </p:nvSpPr>
            <p:spPr>
              <a:xfrm>
                <a:off x="2247661" y="-9023"/>
                <a:ext cx="907524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“ Barrier” approach to assure </a:t>
                </a:r>
                <a:r>
                  <a:rPr lang="en-US" sz="2400" dirty="0" err="1"/>
                  <a:t>H</a:t>
                </a:r>
                <a:r>
                  <a:rPr lang="en-US" sz="2400" baseline="-25000" dirty="0" err="1"/>
                  <a:t>t</a:t>
                </a:r>
                <a:r>
                  <a:rPr lang="en-US" sz="2400" dirty="0"/>
                  <a:t> (</a:t>
                </a:r>
                <a:r>
                  <a:rPr lang="en-US" sz="2400" dirty="0" err="1"/>
                  <a:t>x+iy</a:t>
                </a:r>
                <a:r>
                  <a:rPr lang="en-US" sz="2400" dirty="0"/>
                  <a:t>)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sz="2400" dirty="0"/>
                  <a:t> 0 for a certain y&gt;y</a:t>
                </a:r>
                <a:r>
                  <a:rPr lang="en-US" sz="2400" baseline="-25000" dirty="0"/>
                  <a:t>0</a:t>
                </a:r>
                <a:r>
                  <a:rPr lang="en-US" sz="2400" dirty="0"/>
                  <a:t>, t</a:t>
                </a:r>
                <a:r>
                  <a:rPr lang="en-US" sz="2400" baseline="-25000" dirty="0"/>
                  <a:t>0</a:t>
                </a:r>
                <a:r>
                  <a:rPr lang="en-US" sz="2400" dirty="0"/>
                  <a:t>.</a:t>
                </a:r>
                <a:endParaRPr lang="en-US" sz="2400" baseline="-250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FB2ACC8-3632-0D43-94BE-13F989E390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7661" y="-9023"/>
                <a:ext cx="9075242" cy="461665"/>
              </a:xfrm>
              <a:prstGeom prst="rect">
                <a:avLst/>
              </a:prstGeom>
              <a:blipFill>
                <a:blip r:embed="rId3"/>
                <a:stretch>
                  <a:fillRect l="-978" t="-5405" b="-270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3" name="TextBox 102">
            <a:extLst>
              <a:ext uri="{FF2B5EF4-FFF2-40B4-BE49-F238E27FC236}">
                <a16:creationId xmlns:a16="http://schemas.microsoft.com/office/drawing/2014/main" id="{6C075807-D0AD-D747-A601-1D770A9EC1EE}"/>
              </a:ext>
            </a:extLst>
          </p:cNvPr>
          <p:cNvSpPr txBox="1"/>
          <p:nvPr/>
        </p:nvSpPr>
        <p:spPr>
          <a:xfrm>
            <a:off x="7167144" y="898503"/>
            <a:ext cx="699846" cy="3761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/>
              <a:t>Numerical</a:t>
            </a:r>
          </a:p>
          <a:p>
            <a:pPr algn="ctr"/>
            <a:r>
              <a:rPr lang="en-US" sz="1100" dirty="0"/>
              <a:t>verification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AE8BC96D-DB4D-1349-98E7-20A0A14A0259}"/>
              </a:ext>
            </a:extLst>
          </p:cNvPr>
          <p:cNvSpPr txBox="1"/>
          <p:nvPr/>
        </p:nvSpPr>
        <p:spPr>
          <a:xfrm>
            <a:off x="7986273" y="904827"/>
            <a:ext cx="625424" cy="3761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/>
              <a:t>Analytical</a:t>
            </a:r>
          </a:p>
          <a:p>
            <a:pPr algn="ctr"/>
            <a:r>
              <a:rPr lang="en-US" sz="1100" dirty="0"/>
              <a:t>proof</a:t>
            </a:r>
          </a:p>
        </p:txBody>
      </p: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7E176B3C-088E-3B48-8945-FA8F6D039128}"/>
              </a:ext>
            </a:extLst>
          </p:cNvPr>
          <p:cNvCxnSpPr>
            <a:cxnSpLocks/>
          </p:cNvCxnSpPr>
          <p:nvPr/>
        </p:nvCxnSpPr>
        <p:spPr>
          <a:xfrm flipH="1">
            <a:off x="6894793" y="1082525"/>
            <a:ext cx="22420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875E4196-7C10-0E4F-AC19-40BA6A4BDF43}"/>
              </a:ext>
            </a:extLst>
          </p:cNvPr>
          <p:cNvCxnSpPr>
            <a:cxnSpLocks/>
            <a:stCxn id="104" idx="3"/>
          </p:cNvCxnSpPr>
          <p:nvPr/>
        </p:nvCxnSpPr>
        <p:spPr>
          <a:xfrm>
            <a:off x="8611696" y="1092920"/>
            <a:ext cx="26230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arallelogram 2">
            <a:extLst>
              <a:ext uri="{FF2B5EF4-FFF2-40B4-BE49-F238E27FC236}">
                <a16:creationId xmlns:a16="http://schemas.microsoft.com/office/drawing/2014/main" id="{0A6850C3-C0E2-D445-8819-AB6E42A30CDE}"/>
              </a:ext>
            </a:extLst>
          </p:cNvPr>
          <p:cNvSpPr/>
          <p:nvPr/>
        </p:nvSpPr>
        <p:spPr>
          <a:xfrm>
            <a:off x="2300185" y="2221632"/>
            <a:ext cx="7775240" cy="675363"/>
          </a:xfrm>
          <a:prstGeom prst="parallelogram">
            <a:avLst>
              <a:gd name="adj" fmla="val 136880"/>
            </a:avLst>
          </a:prstGeom>
          <a:solidFill>
            <a:srgbClr val="FFF2CC"/>
          </a:solidFill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      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90F948E-D4A1-564E-9701-4F1A47CA63F3}"/>
              </a:ext>
            </a:extLst>
          </p:cNvPr>
          <p:cNvCxnSpPr>
            <a:cxnSpLocks/>
          </p:cNvCxnSpPr>
          <p:nvPr/>
        </p:nvCxnSpPr>
        <p:spPr>
          <a:xfrm flipV="1">
            <a:off x="2302418" y="3085023"/>
            <a:ext cx="969812" cy="903374"/>
          </a:xfrm>
          <a:prstGeom prst="line">
            <a:avLst/>
          </a:prstGeom>
          <a:ln>
            <a:prstDash val="dash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Parallelogram 93">
            <a:extLst>
              <a:ext uri="{FF2B5EF4-FFF2-40B4-BE49-F238E27FC236}">
                <a16:creationId xmlns:a16="http://schemas.microsoft.com/office/drawing/2014/main" id="{0B7D2235-2D03-4140-BE34-C6F43E17995B}"/>
              </a:ext>
            </a:extLst>
          </p:cNvPr>
          <p:cNvSpPr/>
          <p:nvPr/>
        </p:nvSpPr>
        <p:spPr>
          <a:xfrm rot="5400000" flipV="1">
            <a:off x="5868619" y="2086456"/>
            <a:ext cx="487355" cy="189794"/>
          </a:xfrm>
          <a:prstGeom prst="parallelogram">
            <a:avLst>
              <a:gd name="adj" fmla="val 99286"/>
            </a:avLst>
          </a:prstGeom>
          <a:solidFill>
            <a:srgbClr val="4472C4">
              <a:alpha val="2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1F3AFCE-B326-0547-900A-A90F892BFDD7}"/>
              </a:ext>
            </a:extLst>
          </p:cNvPr>
          <p:cNvCxnSpPr>
            <a:cxnSpLocks/>
          </p:cNvCxnSpPr>
          <p:nvPr/>
        </p:nvCxnSpPr>
        <p:spPr>
          <a:xfrm>
            <a:off x="3272230" y="3083907"/>
            <a:ext cx="6805428" cy="0"/>
          </a:xfrm>
          <a:prstGeom prst="line">
            <a:avLst/>
          </a:prstGeom>
          <a:ln>
            <a:prstDash val="dash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EF739F9-8833-384B-A236-01813A2ACCF2}"/>
              </a:ext>
            </a:extLst>
          </p:cNvPr>
          <p:cNvCxnSpPr>
            <a:cxnSpLocks/>
          </p:cNvCxnSpPr>
          <p:nvPr/>
        </p:nvCxnSpPr>
        <p:spPr>
          <a:xfrm>
            <a:off x="3209869" y="888039"/>
            <a:ext cx="53686" cy="2207483"/>
          </a:xfrm>
          <a:prstGeom prst="line">
            <a:avLst/>
          </a:prstGeom>
          <a:ln>
            <a:prstDash val="dash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D352C2F-7A34-1E4B-8357-B7997D8DC2EA}"/>
              </a:ext>
            </a:extLst>
          </p:cNvPr>
          <p:cNvCxnSpPr>
            <a:cxnSpLocks/>
          </p:cNvCxnSpPr>
          <p:nvPr/>
        </p:nvCxnSpPr>
        <p:spPr>
          <a:xfrm flipV="1">
            <a:off x="2318585" y="2242528"/>
            <a:ext cx="876885" cy="659311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prstDash val="sysDash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D4E4EF0B-F5F9-5B49-B382-B48CEEB75A80}"/>
              </a:ext>
            </a:extLst>
          </p:cNvPr>
          <p:cNvSpPr txBox="1"/>
          <p:nvPr/>
        </p:nvSpPr>
        <p:spPr>
          <a:xfrm>
            <a:off x="9549349" y="2497519"/>
            <a:ext cx="256802" cy="243782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sz="1100" dirty="0"/>
              <a:t>0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883455F-704C-1D47-8F1C-19CEECC55FE4}"/>
              </a:ext>
            </a:extLst>
          </p:cNvPr>
          <p:cNvSpPr txBox="1"/>
          <p:nvPr/>
        </p:nvSpPr>
        <p:spPr>
          <a:xfrm>
            <a:off x="9109673" y="2805478"/>
            <a:ext cx="300083" cy="243782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sz="1050" dirty="0"/>
              <a:t>-1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3868BC1-9664-9B4B-894B-B5472E56FAAD}"/>
              </a:ext>
            </a:extLst>
          </p:cNvPr>
          <p:cNvSpPr txBox="1"/>
          <p:nvPr/>
        </p:nvSpPr>
        <p:spPr>
          <a:xfrm>
            <a:off x="9909623" y="2219872"/>
            <a:ext cx="256802" cy="243782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sz="1050" dirty="0"/>
              <a:t>1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2E4D934-540A-7A4E-9335-9FD3214277B6}"/>
              </a:ext>
            </a:extLst>
          </p:cNvPr>
          <p:cNvSpPr txBox="1"/>
          <p:nvPr/>
        </p:nvSpPr>
        <p:spPr>
          <a:xfrm>
            <a:off x="2142667" y="3948651"/>
            <a:ext cx="256802" cy="243782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sz="1100" dirty="0"/>
              <a:t>0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C9E2001-C445-9342-AB8B-D992DC0F3921}"/>
              </a:ext>
            </a:extLst>
          </p:cNvPr>
          <p:cNvSpPr txBox="1"/>
          <p:nvPr/>
        </p:nvSpPr>
        <p:spPr>
          <a:xfrm>
            <a:off x="3693700" y="4003366"/>
            <a:ext cx="272832" cy="315482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rgbClr val="0070C0"/>
                </a:solidFill>
              </a:rPr>
              <a:t>x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C3FD4F2-7D27-0243-BBBA-1A5D1C1C6B56}"/>
              </a:ext>
            </a:extLst>
          </p:cNvPr>
          <p:cNvSpPr txBox="1"/>
          <p:nvPr/>
        </p:nvSpPr>
        <p:spPr>
          <a:xfrm>
            <a:off x="1859874" y="2770134"/>
            <a:ext cx="253596" cy="315482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rgbClr val="0070C0"/>
                </a:solidFill>
              </a:rPr>
              <a:t>t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3655B8F-C867-2841-B94F-C5C7B2AE2810}"/>
              </a:ext>
            </a:extLst>
          </p:cNvPr>
          <p:cNvSpPr txBox="1"/>
          <p:nvPr/>
        </p:nvSpPr>
        <p:spPr>
          <a:xfrm>
            <a:off x="2045014" y="3796796"/>
            <a:ext cx="282450" cy="27699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sz="1200" dirty="0"/>
              <a:t>-t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F494A29-F06B-3E43-9D0C-FD74233B5FFC}"/>
              </a:ext>
            </a:extLst>
          </p:cNvPr>
          <p:cNvSpPr txBox="1"/>
          <p:nvPr/>
        </p:nvSpPr>
        <p:spPr>
          <a:xfrm>
            <a:off x="1976025" y="1642246"/>
            <a:ext cx="364203" cy="243782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sz="1050" dirty="0"/>
              <a:t>0.5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23CF2BF-7B17-C442-A42C-00182CA23471}"/>
              </a:ext>
            </a:extLst>
          </p:cNvPr>
          <p:cNvSpPr txBox="1"/>
          <p:nvPr/>
        </p:nvSpPr>
        <p:spPr>
          <a:xfrm>
            <a:off x="2052485" y="2763982"/>
            <a:ext cx="256802" cy="243782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sz="1050" dirty="0"/>
              <a:t>0</a:t>
            </a: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2783559A-82AA-CA46-9E9E-0698CD29DE98}"/>
              </a:ext>
            </a:extLst>
          </p:cNvPr>
          <p:cNvCxnSpPr>
            <a:cxnSpLocks/>
            <a:endCxn id="3" idx="2"/>
          </p:cNvCxnSpPr>
          <p:nvPr/>
        </p:nvCxnSpPr>
        <p:spPr>
          <a:xfrm flipV="1">
            <a:off x="2759466" y="2559314"/>
            <a:ext cx="6846010" cy="13824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prstDash val="sysDash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761D8E5F-789E-F94F-80E3-DA6D16B025B2}"/>
              </a:ext>
            </a:extLst>
          </p:cNvPr>
          <p:cNvCxnSpPr>
            <a:cxnSpLocks/>
          </p:cNvCxnSpPr>
          <p:nvPr/>
        </p:nvCxnSpPr>
        <p:spPr>
          <a:xfrm flipH="1" flipV="1">
            <a:off x="2742189" y="1336708"/>
            <a:ext cx="17334" cy="223146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prstDash val="sysDash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C4DEBB8C-C1C7-A24C-AF44-5FDFAD896680}"/>
              </a:ext>
            </a:extLst>
          </p:cNvPr>
          <p:cNvCxnSpPr>
            <a:cxnSpLocks/>
          </p:cNvCxnSpPr>
          <p:nvPr/>
        </p:nvCxnSpPr>
        <p:spPr>
          <a:xfrm flipH="1" flipV="1">
            <a:off x="9592820" y="1301756"/>
            <a:ext cx="11674" cy="226756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prstDash val="sysDash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85E9E155-5F27-084B-BAE2-FBAE67F6FB2B}"/>
              </a:ext>
            </a:extLst>
          </p:cNvPr>
          <p:cNvCxnSpPr>
            <a:cxnSpLocks/>
          </p:cNvCxnSpPr>
          <p:nvPr/>
        </p:nvCxnSpPr>
        <p:spPr>
          <a:xfrm flipV="1">
            <a:off x="2761757" y="3549693"/>
            <a:ext cx="6857612" cy="19623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prstDash val="sysDash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1766076C-1F51-164B-A78B-5B193948040E}"/>
              </a:ext>
            </a:extLst>
          </p:cNvPr>
          <p:cNvCxnSpPr>
            <a:cxnSpLocks/>
          </p:cNvCxnSpPr>
          <p:nvPr/>
        </p:nvCxnSpPr>
        <p:spPr>
          <a:xfrm flipV="1">
            <a:off x="2723048" y="1323076"/>
            <a:ext cx="6876739" cy="11191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prstDash val="sysDash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9E757E86-C4EB-FC46-A9C8-6647681FA8D6}"/>
              </a:ext>
            </a:extLst>
          </p:cNvPr>
          <p:cNvCxnSpPr>
            <a:cxnSpLocks/>
          </p:cNvCxnSpPr>
          <p:nvPr/>
        </p:nvCxnSpPr>
        <p:spPr>
          <a:xfrm>
            <a:off x="3903389" y="4173597"/>
            <a:ext cx="335054" cy="0"/>
          </a:xfrm>
          <a:prstGeom prst="straightConnector1">
            <a:avLst/>
          </a:prstGeom>
          <a:ln>
            <a:tailEnd type="triangle" w="sm" len="sm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1DBFC78A-0F4C-2A46-BA76-4BFD2A4B0A15}"/>
              </a:ext>
            </a:extLst>
          </p:cNvPr>
          <p:cNvCxnSpPr>
            <a:cxnSpLocks/>
          </p:cNvCxnSpPr>
          <p:nvPr/>
        </p:nvCxnSpPr>
        <p:spPr>
          <a:xfrm flipH="1" flipV="1">
            <a:off x="1980508" y="2624980"/>
            <a:ext cx="3023" cy="192342"/>
          </a:xfrm>
          <a:prstGeom prst="straightConnector1">
            <a:avLst/>
          </a:prstGeom>
          <a:ln>
            <a:headEnd w="sm" len="sm"/>
            <a:tailEnd type="triangle" w="sm" len="sm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09CD424A-A53A-4A4E-812F-0842E0E789F3}"/>
              </a:ext>
            </a:extLst>
          </p:cNvPr>
          <p:cNvCxnSpPr>
            <a:cxnSpLocks/>
          </p:cNvCxnSpPr>
          <p:nvPr/>
        </p:nvCxnSpPr>
        <p:spPr>
          <a:xfrm>
            <a:off x="1979354" y="3062938"/>
            <a:ext cx="6919" cy="183790"/>
          </a:xfrm>
          <a:prstGeom prst="straightConnector1">
            <a:avLst/>
          </a:prstGeom>
          <a:ln>
            <a:headEnd w="sm" len="sm"/>
            <a:tailEnd type="triangle" w="sm" len="sm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734735C7-258D-8E4C-AC6D-143CBE313D65}"/>
              </a:ext>
            </a:extLst>
          </p:cNvPr>
          <p:cNvCxnSpPr>
            <a:cxnSpLocks/>
          </p:cNvCxnSpPr>
          <p:nvPr/>
        </p:nvCxnSpPr>
        <p:spPr>
          <a:xfrm>
            <a:off x="5640558" y="2906803"/>
            <a:ext cx="44286" cy="1078528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Parallelogram 91">
            <a:extLst>
              <a:ext uri="{FF2B5EF4-FFF2-40B4-BE49-F238E27FC236}">
                <a16:creationId xmlns:a16="http://schemas.microsoft.com/office/drawing/2014/main" id="{F9EDC448-14B0-8648-9677-64A2F1C7497E}"/>
              </a:ext>
            </a:extLst>
          </p:cNvPr>
          <p:cNvSpPr/>
          <p:nvPr/>
        </p:nvSpPr>
        <p:spPr>
          <a:xfrm rot="5400000" flipV="1">
            <a:off x="5999118" y="2087677"/>
            <a:ext cx="470608" cy="190074"/>
          </a:xfrm>
          <a:prstGeom prst="parallelogram">
            <a:avLst>
              <a:gd name="adj" fmla="val 99286"/>
            </a:avLst>
          </a:prstGeom>
          <a:solidFill>
            <a:srgbClr val="4472C4">
              <a:alpha val="2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4BD212C1-6681-2648-B47C-2A7EA1CD2309}"/>
              </a:ext>
            </a:extLst>
          </p:cNvPr>
          <p:cNvSpPr txBox="1"/>
          <p:nvPr/>
        </p:nvSpPr>
        <p:spPr>
          <a:xfrm>
            <a:off x="6080132" y="2294855"/>
            <a:ext cx="304892" cy="246221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sz="1000" i="1" dirty="0">
                <a:solidFill>
                  <a:srgbClr val="0070C0"/>
                </a:solidFill>
              </a:rPr>
              <a:t>y</a:t>
            </a:r>
            <a:r>
              <a:rPr lang="en-US" sz="1000" i="1" baseline="-25000" dirty="0">
                <a:solidFill>
                  <a:srgbClr val="0070C0"/>
                </a:solidFill>
              </a:rPr>
              <a:t>0 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426BB0BE-E1D8-9245-8762-0A24D23128B0}"/>
              </a:ext>
            </a:extLst>
          </p:cNvPr>
          <p:cNvSpPr txBox="1"/>
          <p:nvPr/>
        </p:nvSpPr>
        <p:spPr>
          <a:xfrm>
            <a:off x="6259680" y="1743046"/>
            <a:ext cx="271228" cy="246221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sz="1000" i="1" dirty="0">
                <a:solidFill>
                  <a:srgbClr val="0070C0"/>
                </a:solidFill>
              </a:rPr>
              <a:t>t</a:t>
            </a:r>
            <a:r>
              <a:rPr lang="en-US" sz="1000" i="1" baseline="-25000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4E2B4A8C-C028-A745-B672-29789A8BA748}"/>
              </a:ext>
            </a:extLst>
          </p:cNvPr>
          <p:cNvSpPr txBox="1"/>
          <p:nvPr/>
        </p:nvSpPr>
        <p:spPr>
          <a:xfrm>
            <a:off x="9575005" y="2616486"/>
            <a:ext cx="264817" cy="286802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rgbClr val="0070C0"/>
                </a:solidFill>
              </a:rPr>
              <a:t>y</a:t>
            </a:r>
          </a:p>
        </p:txBody>
      </p: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0BB53646-06CC-5F45-9124-36165BEE3A65}"/>
              </a:ext>
            </a:extLst>
          </p:cNvPr>
          <p:cNvCxnSpPr>
            <a:cxnSpLocks/>
          </p:cNvCxnSpPr>
          <p:nvPr/>
        </p:nvCxnSpPr>
        <p:spPr>
          <a:xfrm flipH="1">
            <a:off x="9399948" y="2702038"/>
            <a:ext cx="164981" cy="136326"/>
          </a:xfrm>
          <a:prstGeom prst="straightConnector1">
            <a:avLst/>
          </a:prstGeom>
          <a:ln>
            <a:headEnd w="sm" len="sm"/>
            <a:tailEnd type="triangle" w="sm" len="sm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B337FBBD-B7B3-4649-9E4A-876EAB0D6679}"/>
              </a:ext>
            </a:extLst>
          </p:cNvPr>
          <p:cNvCxnSpPr>
            <a:cxnSpLocks/>
          </p:cNvCxnSpPr>
          <p:nvPr/>
        </p:nvCxnSpPr>
        <p:spPr>
          <a:xfrm flipV="1">
            <a:off x="9762072" y="2415875"/>
            <a:ext cx="175941" cy="145522"/>
          </a:xfrm>
          <a:prstGeom prst="straightConnector1">
            <a:avLst/>
          </a:prstGeom>
          <a:ln>
            <a:headEnd w="sm" len="sm"/>
            <a:tailEnd type="triangle" w="sm" len="sm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0D222C50-6FF2-8C43-9E2E-3BD7A2410527}"/>
              </a:ext>
            </a:extLst>
          </p:cNvPr>
          <p:cNvSpPr/>
          <p:nvPr/>
        </p:nvSpPr>
        <p:spPr>
          <a:xfrm>
            <a:off x="4241800" y="2546426"/>
            <a:ext cx="72852" cy="5964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F15D671C-8609-1044-B9D8-FF02A8787CBA}"/>
              </a:ext>
            </a:extLst>
          </p:cNvPr>
          <p:cNvSpPr/>
          <p:nvPr/>
        </p:nvSpPr>
        <p:spPr>
          <a:xfrm>
            <a:off x="4465484" y="2546653"/>
            <a:ext cx="72852" cy="5964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16832FCD-5419-354B-B17E-DE63F95E1A8B}"/>
              </a:ext>
            </a:extLst>
          </p:cNvPr>
          <p:cNvGrpSpPr/>
          <p:nvPr/>
        </p:nvGrpSpPr>
        <p:grpSpPr>
          <a:xfrm>
            <a:off x="2315077" y="1322156"/>
            <a:ext cx="875853" cy="1703967"/>
            <a:chOff x="1775598" y="2054879"/>
            <a:chExt cx="947708" cy="2143639"/>
          </a:xfrm>
        </p:grpSpPr>
        <p:sp>
          <p:nvSpPr>
            <p:cNvPr id="139" name="Arc 138">
              <a:extLst>
                <a:ext uri="{FF2B5EF4-FFF2-40B4-BE49-F238E27FC236}">
                  <a16:creationId xmlns:a16="http://schemas.microsoft.com/office/drawing/2014/main" id="{B6548046-B333-4941-AA16-06A3F619E670}"/>
                </a:ext>
              </a:extLst>
            </p:cNvPr>
            <p:cNvSpPr/>
            <p:nvPr/>
          </p:nvSpPr>
          <p:spPr>
            <a:xfrm>
              <a:off x="1800172" y="2064236"/>
              <a:ext cx="923134" cy="2134282"/>
            </a:xfrm>
            <a:prstGeom prst="arc">
              <a:avLst>
                <a:gd name="adj1" fmla="val 16224299"/>
                <a:gd name="adj2" fmla="val 0"/>
              </a:avLst>
            </a:prstGeom>
            <a:ln w="12700">
              <a:solidFill>
                <a:srgbClr val="00B0F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40" name="Freeform 139">
              <a:extLst>
                <a:ext uri="{FF2B5EF4-FFF2-40B4-BE49-F238E27FC236}">
                  <a16:creationId xmlns:a16="http://schemas.microsoft.com/office/drawing/2014/main" id="{053E54CC-8B71-CF45-AD43-79A7058A3D3D}"/>
                </a:ext>
              </a:extLst>
            </p:cNvPr>
            <p:cNvSpPr/>
            <p:nvPr/>
          </p:nvSpPr>
          <p:spPr>
            <a:xfrm>
              <a:off x="1775598" y="2054879"/>
              <a:ext cx="487541" cy="1960861"/>
            </a:xfrm>
            <a:custGeom>
              <a:avLst/>
              <a:gdLst>
                <a:gd name="connsiteX0" fmla="*/ 0 w 495300"/>
                <a:gd name="connsiteY0" fmla="*/ 1935480 h 1935480"/>
                <a:gd name="connsiteX1" fmla="*/ 22860 w 495300"/>
                <a:gd name="connsiteY1" fmla="*/ 1737360 h 1935480"/>
                <a:gd name="connsiteX2" fmla="*/ 38100 w 495300"/>
                <a:gd name="connsiteY2" fmla="*/ 1478280 h 1935480"/>
                <a:gd name="connsiteX3" fmla="*/ 83820 w 495300"/>
                <a:gd name="connsiteY3" fmla="*/ 1135380 h 1935480"/>
                <a:gd name="connsiteX4" fmla="*/ 121920 w 495300"/>
                <a:gd name="connsiteY4" fmla="*/ 899160 h 1935480"/>
                <a:gd name="connsiteX5" fmla="*/ 190500 w 495300"/>
                <a:gd name="connsiteY5" fmla="*/ 601980 h 1935480"/>
                <a:gd name="connsiteX6" fmla="*/ 251460 w 495300"/>
                <a:gd name="connsiteY6" fmla="*/ 396240 h 1935480"/>
                <a:gd name="connsiteX7" fmla="*/ 350520 w 495300"/>
                <a:gd name="connsiteY7" fmla="*/ 198120 h 1935480"/>
                <a:gd name="connsiteX8" fmla="*/ 426720 w 495300"/>
                <a:gd name="connsiteY8" fmla="*/ 91440 h 1935480"/>
                <a:gd name="connsiteX9" fmla="*/ 495300 w 495300"/>
                <a:gd name="connsiteY9" fmla="*/ 0 h 1935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95300" h="1935480">
                  <a:moveTo>
                    <a:pt x="0" y="1935480"/>
                  </a:moveTo>
                  <a:cubicBezTo>
                    <a:pt x="8255" y="1874520"/>
                    <a:pt x="16510" y="1813560"/>
                    <a:pt x="22860" y="1737360"/>
                  </a:cubicBezTo>
                  <a:cubicBezTo>
                    <a:pt x="29210" y="1661160"/>
                    <a:pt x="27940" y="1578610"/>
                    <a:pt x="38100" y="1478280"/>
                  </a:cubicBezTo>
                  <a:cubicBezTo>
                    <a:pt x="48260" y="1377950"/>
                    <a:pt x="69850" y="1231900"/>
                    <a:pt x="83820" y="1135380"/>
                  </a:cubicBezTo>
                  <a:cubicBezTo>
                    <a:pt x="97790" y="1038860"/>
                    <a:pt x="104140" y="988060"/>
                    <a:pt x="121920" y="899160"/>
                  </a:cubicBezTo>
                  <a:cubicBezTo>
                    <a:pt x="139700" y="810260"/>
                    <a:pt x="168910" y="685800"/>
                    <a:pt x="190500" y="601980"/>
                  </a:cubicBezTo>
                  <a:cubicBezTo>
                    <a:pt x="212090" y="518160"/>
                    <a:pt x="224790" y="463550"/>
                    <a:pt x="251460" y="396240"/>
                  </a:cubicBezTo>
                  <a:cubicBezTo>
                    <a:pt x="278130" y="328930"/>
                    <a:pt x="321310" y="248920"/>
                    <a:pt x="350520" y="198120"/>
                  </a:cubicBezTo>
                  <a:cubicBezTo>
                    <a:pt x="379730" y="147320"/>
                    <a:pt x="402590" y="124460"/>
                    <a:pt x="426720" y="91440"/>
                  </a:cubicBezTo>
                  <a:cubicBezTo>
                    <a:pt x="450850" y="58420"/>
                    <a:pt x="473075" y="29210"/>
                    <a:pt x="495300" y="0"/>
                  </a:cubicBezTo>
                </a:path>
              </a:pathLst>
            </a:custGeom>
            <a:noFill/>
            <a:ln w="12700">
              <a:solidFill>
                <a:srgbClr val="00B0F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F1CCD267-5693-0342-97CC-0B1A03389143}"/>
              </a:ext>
            </a:extLst>
          </p:cNvPr>
          <p:cNvGrpSpPr/>
          <p:nvPr/>
        </p:nvGrpSpPr>
        <p:grpSpPr>
          <a:xfrm>
            <a:off x="5643196" y="1322156"/>
            <a:ext cx="695076" cy="1705821"/>
            <a:chOff x="1750442" y="2054879"/>
            <a:chExt cx="972864" cy="2143639"/>
          </a:xfrm>
        </p:grpSpPr>
        <p:sp>
          <p:nvSpPr>
            <p:cNvPr id="142" name="Arc 141">
              <a:extLst>
                <a:ext uri="{FF2B5EF4-FFF2-40B4-BE49-F238E27FC236}">
                  <a16:creationId xmlns:a16="http://schemas.microsoft.com/office/drawing/2014/main" id="{3B717684-1865-5E4F-9DFD-E1C10C6CAB10}"/>
                </a:ext>
              </a:extLst>
            </p:cNvPr>
            <p:cNvSpPr/>
            <p:nvPr/>
          </p:nvSpPr>
          <p:spPr>
            <a:xfrm>
              <a:off x="1800172" y="2064236"/>
              <a:ext cx="923134" cy="2134282"/>
            </a:xfrm>
            <a:prstGeom prst="arc">
              <a:avLst>
                <a:gd name="adj1" fmla="val 16224299"/>
                <a:gd name="adj2" fmla="val 0"/>
              </a:avLst>
            </a:prstGeom>
            <a:ln w="12700">
              <a:solidFill>
                <a:srgbClr val="00B0F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43" name="Freeform 142">
              <a:extLst>
                <a:ext uri="{FF2B5EF4-FFF2-40B4-BE49-F238E27FC236}">
                  <a16:creationId xmlns:a16="http://schemas.microsoft.com/office/drawing/2014/main" id="{F062031E-7A9B-7C48-83EA-E2ACF3EE9F86}"/>
                </a:ext>
              </a:extLst>
            </p:cNvPr>
            <p:cNvSpPr/>
            <p:nvPr/>
          </p:nvSpPr>
          <p:spPr>
            <a:xfrm>
              <a:off x="1750442" y="2054879"/>
              <a:ext cx="487542" cy="1960861"/>
            </a:xfrm>
            <a:custGeom>
              <a:avLst/>
              <a:gdLst>
                <a:gd name="connsiteX0" fmla="*/ 0 w 495300"/>
                <a:gd name="connsiteY0" fmla="*/ 1935480 h 1935480"/>
                <a:gd name="connsiteX1" fmla="*/ 22860 w 495300"/>
                <a:gd name="connsiteY1" fmla="*/ 1737360 h 1935480"/>
                <a:gd name="connsiteX2" fmla="*/ 38100 w 495300"/>
                <a:gd name="connsiteY2" fmla="*/ 1478280 h 1935480"/>
                <a:gd name="connsiteX3" fmla="*/ 83820 w 495300"/>
                <a:gd name="connsiteY3" fmla="*/ 1135380 h 1935480"/>
                <a:gd name="connsiteX4" fmla="*/ 121920 w 495300"/>
                <a:gd name="connsiteY4" fmla="*/ 899160 h 1935480"/>
                <a:gd name="connsiteX5" fmla="*/ 190500 w 495300"/>
                <a:gd name="connsiteY5" fmla="*/ 601980 h 1935480"/>
                <a:gd name="connsiteX6" fmla="*/ 251460 w 495300"/>
                <a:gd name="connsiteY6" fmla="*/ 396240 h 1935480"/>
                <a:gd name="connsiteX7" fmla="*/ 350520 w 495300"/>
                <a:gd name="connsiteY7" fmla="*/ 198120 h 1935480"/>
                <a:gd name="connsiteX8" fmla="*/ 426720 w 495300"/>
                <a:gd name="connsiteY8" fmla="*/ 91440 h 1935480"/>
                <a:gd name="connsiteX9" fmla="*/ 495300 w 495300"/>
                <a:gd name="connsiteY9" fmla="*/ 0 h 1935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95300" h="1935480">
                  <a:moveTo>
                    <a:pt x="0" y="1935480"/>
                  </a:moveTo>
                  <a:cubicBezTo>
                    <a:pt x="8255" y="1874520"/>
                    <a:pt x="16510" y="1813560"/>
                    <a:pt x="22860" y="1737360"/>
                  </a:cubicBezTo>
                  <a:cubicBezTo>
                    <a:pt x="29210" y="1661160"/>
                    <a:pt x="27940" y="1578610"/>
                    <a:pt x="38100" y="1478280"/>
                  </a:cubicBezTo>
                  <a:cubicBezTo>
                    <a:pt x="48260" y="1377950"/>
                    <a:pt x="69850" y="1231900"/>
                    <a:pt x="83820" y="1135380"/>
                  </a:cubicBezTo>
                  <a:cubicBezTo>
                    <a:pt x="97790" y="1038860"/>
                    <a:pt x="104140" y="988060"/>
                    <a:pt x="121920" y="899160"/>
                  </a:cubicBezTo>
                  <a:cubicBezTo>
                    <a:pt x="139700" y="810260"/>
                    <a:pt x="168910" y="685800"/>
                    <a:pt x="190500" y="601980"/>
                  </a:cubicBezTo>
                  <a:cubicBezTo>
                    <a:pt x="212090" y="518160"/>
                    <a:pt x="224790" y="463550"/>
                    <a:pt x="251460" y="396240"/>
                  </a:cubicBezTo>
                  <a:cubicBezTo>
                    <a:pt x="278130" y="328930"/>
                    <a:pt x="321310" y="248920"/>
                    <a:pt x="350520" y="198120"/>
                  </a:cubicBezTo>
                  <a:cubicBezTo>
                    <a:pt x="379730" y="147320"/>
                    <a:pt x="402590" y="124460"/>
                    <a:pt x="426720" y="91440"/>
                  </a:cubicBezTo>
                  <a:cubicBezTo>
                    <a:pt x="450850" y="58420"/>
                    <a:pt x="473075" y="29210"/>
                    <a:pt x="495300" y="0"/>
                  </a:cubicBezTo>
                </a:path>
              </a:pathLst>
            </a:custGeom>
            <a:noFill/>
            <a:ln w="12700">
              <a:solidFill>
                <a:srgbClr val="00B0F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40B22B5-2C2E-8447-9A34-F8099C68D226}"/>
              </a:ext>
            </a:extLst>
          </p:cNvPr>
          <p:cNvCxnSpPr>
            <a:cxnSpLocks/>
          </p:cNvCxnSpPr>
          <p:nvPr/>
        </p:nvCxnSpPr>
        <p:spPr>
          <a:xfrm flipV="1">
            <a:off x="2172275" y="1330997"/>
            <a:ext cx="1157304" cy="1077330"/>
          </a:xfrm>
          <a:prstGeom prst="line">
            <a:avLst/>
          </a:prstGeom>
          <a:ln w="285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ube 3">
            <a:extLst>
              <a:ext uri="{FF2B5EF4-FFF2-40B4-BE49-F238E27FC236}">
                <a16:creationId xmlns:a16="http://schemas.microsoft.com/office/drawing/2014/main" id="{80EDABF3-710E-3B49-93EC-F3AE6F67F4C2}"/>
              </a:ext>
            </a:extLst>
          </p:cNvPr>
          <p:cNvSpPr/>
          <p:nvPr/>
        </p:nvSpPr>
        <p:spPr>
          <a:xfrm>
            <a:off x="2302418" y="849083"/>
            <a:ext cx="7773006" cy="3145025"/>
          </a:xfrm>
          <a:prstGeom prst="cube">
            <a:avLst>
              <a:gd name="adj" fmla="val 29179"/>
            </a:avLst>
          </a:prstGeom>
          <a:noFill/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BD931D52-5FFE-4146-9E48-0428B355DC9B}"/>
              </a:ext>
            </a:extLst>
          </p:cNvPr>
          <p:cNvGrpSpPr/>
          <p:nvPr/>
        </p:nvGrpSpPr>
        <p:grpSpPr>
          <a:xfrm>
            <a:off x="9152566" y="1289127"/>
            <a:ext cx="915594" cy="1773335"/>
            <a:chOff x="1775598" y="2054879"/>
            <a:chExt cx="947708" cy="2143639"/>
          </a:xfrm>
        </p:grpSpPr>
        <p:sp>
          <p:nvSpPr>
            <p:cNvPr id="145" name="Arc 144">
              <a:extLst>
                <a:ext uri="{FF2B5EF4-FFF2-40B4-BE49-F238E27FC236}">
                  <a16:creationId xmlns:a16="http://schemas.microsoft.com/office/drawing/2014/main" id="{C695777D-8A45-784C-A30E-DC63F5B27E71}"/>
                </a:ext>
              </a:extLst>
            </p:cNvPr>
            <p:cNvSpPr/>
            <p:nvPr/>
          </p:nvSpPr>
          <p:spPr>
            <a:xfrm>
              <a:off x="1800172" y="2064236"/>
              <a:ext cx="923134" cy="2134282"/>
            </a:xfrm>
            <a:prstGeom prst="arc">
              <a:avLst>
                <a:gd name="adj1" fmla="val 16224299"/>
                <a:gd name="adj2" fmla="val 0"/>
              </a:avLst>
            </a:prstGeom>
            <a:ln w="12700">
              <a:solidFill>
                <a:srgbClr val="00B0F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46" name="Freeform 145">
              <a:extLst>
                <a:ext uri="{FF2B5EF4-FFF2-40B4-BE49-F238E27FC236}">
                  <a16:creationId xmlns:a16="http://schemas.microsoft.com/office/drawing/2014/main" id="{AC895F58-1749-4C44-8A10-5F34E8BAC16F}"/>
                </a:ext>
              </a:extLst>
            </p:cNvPr>
            <p:cNvSpPr/>
            <p:nvPr/>
          </p:nvSpPr>
          <p:spPr>
            <a:xfrm>
              <a:off x="1775598" y="2054879"/>
              <a:ext cx="487541" cy="1960861"/>
            </a:xfrm>
            <a:custGeom>
              <a:avLst/>
              <a:gdLst>
                <a:gd name="connsiteX0" fmla="*/ 0 w 495300"/>
                <a:gd name="connsiteY0" fmla="*/ 1935480 h 1935480"/>
                <a:gd name="connsiteX1" fmla="*/ 22860 w 495300"/>
                <a:gd name="connsiteY1" fmla="*/ 1737360 h 1935480"/>
                <a:gd name="connsiteX2" fmla="*/ 38100 w 495300"/>
                <a:gd name="connsiteY2" fmla="*/ 1478280 h 1935480"/>
                <a:gd name="connsiteX3" fmla="*/ 83820 w 495300"/>
                <a:gd name="connsiteY3" fmla="*/ 1135380 h 1935480"/>
                <a:gd name="connsiteX4" fmla="*/ 121920 w 495300"/>
                <a:gd name="connsiteY4" fmla="*/ 899160 h 1935480"/>
                <a:gd name="connsiteX5" fmla="*/ 190500 w 495300"/>
                <a:gd name="connsiteY5" fmla="*/ 601980 h 1935480"/>
                <a:gd name="connsiteX6" fmla="*/ 251460 w 495300"/>
                <a:gd name="connsiteY6" fmla="*/ 396240 h 1935480"/>
                <a:gd name="connsiteX7" fmla="*/ 350520 w 495300"/>
                <a:gd name="connsiteY7" fmla="*/ 198120 h 1935480"/>
                <a:gd name="connsiteX8" fmla="*/ 426720 w 495300"/>
                <a:gd name="connsiteY8" fmla="*/ 91440 h 1935480"/>
                <a:gd name="connsiteX9" fmla="*/ 495300 w 495300"/>
                <a:gd name="connsiteY9" fmla="*/ 0 h 1935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95300" h="1935480">
                  <a:moveTo>
                    <a:pt x="0" y="1935480"/>
                  </a:moveTo>
                  <a:cubicBezTo>
                    <a:pt x="8255" y="1874520"/>
                    <a:pt x="16510" y="1813560"/>
                    <a:pt x="22860" y="1737360"/>
                  </a:cubicBezTo>
                  <a:cubicBezTo>
                    <a:pt x="29210" y="1661160"/>
                    <a:pt x="27940" y="1578610"/>
                    <a:pt x="38100" y="1478280"/>
                  </a:cubicBezTo>
                  <a:cubicBezTo>
                    <a:pt x="48260" y="1377950"/>
                    <a:pt x="69850" y="1231900"/>
                    <a:pt x="83820" y="1135380"/>
                  </a:cubicBezTo>
                  <a:cubicBezTo>
                    <a:pt x="97790" y="1038860"/>
                    <a:pt x="104140" y="988060"/>
                    <a:pt x="121920" y="899160"/>
                  </a:cubicBezTo>
                  <a:cubicBezTo>
                    <a:pt x="139700" y="810260"/>
                    <a:pt x="168910" y="685800"/>
                    <a:pt x="190500" y="601980"/>
                  </a:cubicBezTo>
                  <a:cubicBezTo>
                    <a:pt x="212090" y="518160"/>
                    <a:pt x="224790" y="463550"/>
                    <a:pt x="251460" y="396240"/>
                  </a:cubicBezTo>
                  <a:cubicBezTo>
                    <a:pt x="278130" y="328930"/>
                    <a:pt x="321310" y="248920"/>
                    <a:pt x="350520" y="198120"/>
                  </a:cubicBezTo>
                  <a:cubicBezTo>
                    <a:pt x="379730" y="147320"/>
                    <a:pt x="402590" y="124460"/>
                    <a:pt x="426720" y="91440"/>
                  </a:cubicBezTo>
                  <a:cubicBezTo>
                    <a:pt x="450850" y="58420"/>
                    <a:pt x="473075" y="29210"/>
                    <a:pt x="495300" y="0"/>
                  </a:cubicBezTo>
                </a:path>
              </a:pathLst>
            </a:custGeom>
            <a:noFill/>
            <a:ln w="12700">
              <a:solidFill>
                <a:srgbClr val="00B0F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</p:grpSp>
      <p:sp>
        <p:nvSpPr>
          <p:cNvPr id="110" name="TextBox 109">
            <a:extLst>
              <a:ext uri="{FF2B5EF4-FFF2-40B4-BE49-F238E27FC236}">
                <a16:creationId xmlns:a16="http://schemas.microsoft.com/office/drawing/2014/main" id="{66B473BE-B763-3C49-ADD5-17DF89786F6E}"/>
              </a:ext>
            </a:extLst>
          </p:cNvPr>
          <p:cNvSpPr txBox="1"/>
          <p:nvPr/>
        </p:nvSpPr>
        <p:spPr>
          <a:xfrm>
            <a:off x="5527665" y="3946450"/>
            <a:ext cx="401072" cy="2437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X+1</a:t>
            </a:r>
            <a:endParaRPr lang="en-US" sz="1050" baseline="30000" dirty="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1A74696A-514B-7F41-ACE8-9396D805E73F}"/>
              </a:ext>
            </a:extLst>
          </p:cNvPr>
          <p:cNvSpPr txBox="1"/>
          <p:nvPr/>
        </p:nvSpPr>
        <p:spPr>
          <a:xfrm>
            <a:off x="5385996" y="3944102"/>
            <a:ext cx="258404" cy="2437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X</a:t>
            </a:r>
            <a:endParaRPr lang="en-US" sz="1050" baseline="30000" dirty="0"/>
          </a:p>
        </p:txBody>
      </p:sp>
      <p:sp>
        <p:nvSpPr>
          <p:cNvPr id="154" name="Left Brace 153">
            <a:extLst>
              <a:ext uri="{FF2B5EF4-FFF2-40B4-BE49-F238E27FC236}">
                <a16:creationId xmlns:a16="http://schemas.microsoft.com/office/drawing/2014/main" id="{4251BB92-1360-D446-A3D4-EE0E8F8083C8}"/>
              </a:ext>
            </a:extLst>
          </p:cNvPr>
          <p:cNvSpPr/>
          <p:nvPr/>
        </p:nvSpPr>
        <p:spPr>
          <a:xfrm rot="16200000">
            <a:off x="3842107" y="2840014"/>
            <a:ext cx="125077" cy="3215045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55" name="Left Brace 154">
            <a:extLst>
              <a:ext uri="{FF2B5EF4-FFF2-40B4-BE49-F238E27FC236}">
                <a16:creationId xmlns:a16="http://schemas.microsoft.com/office/drawing/2014/main" id="{0FEA463C-D1FE-A346-89D3-B248204CD22C}"/>
              </a:ext>
            </a:extLst>
          </p:cNvPr>
          <p:cNvSpPr/>
          <p:nvPr/>
        </p:nvSpPr>
        <p:spPr>
          <a:xfrm rot="16200000">
            <a:off x="6504766" y="3638787"/>
            <a:ext cx="125080" cy="1605537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62" name="Left Brace 161">
            <a:extLst>
              <a:ext uri="{FF2B5EF4-FFF2-40B4-BE49-F238E27FC236}">
                <a16:creationId xmlns:a16="http://schemas.microsoft.com/office/drawing/2014/main" id="{D708CDB5-76A2-E945-9C17-D0AC48E2801D}"/>
              </a:ext>
            </a:extLst>
          </p:cNvPr>
          <p:cNvSpPr/>
          <p:nvPr/>
        </p:nvSpPr>
        <p:spPr>
          <a:xfrm rot="16200000">
            <a:off x="8257750" y="3568801"/>
            <a:ext cx="87801" cy="1749313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05" name="Left Brace 204">
            <a:extLst>
              <a:ext uri="{FF2B5EF4-FFF2-40B4-BE49-F238E27FC236}">
                <a16:creationId xmlns:a16="http://schemas.microsoft.com/office/drawing/2014/main" id="{670B7B80-CE27-3B42-AB96-4C67332849BC}"/>
              </a:ext>
            </a:extLst>
          </p:cNvPr>
          <p:cNvSpPr/>
          <p:nvPr/>
        </p:nvSpPr>
        <p:spPr>
          <a:xfrm rot="16200000">
            <a:off x="5574120" y="4366259"/>
            <a:ext cx="125077" cy="173211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cxnSp>
        <p:nvCxnSpPr>
          <p:cNvPr id="212" name="Straight Connector 211">
            <a:extLst>
              <a:ext uri="{FF2B5EF4-FFF2-40B4-BE49-F238E27FC236}">
                <a16:creationId xmlns:a16="http://schemas.microsoft.com/office/drawing/2014/main" id="{CA5A646B-824C-AD4F-AF7D-248489D600F7}"/>
              </a:ext>
            </a:extLst>
          </p:cNvPr>
          <p:cNvCxnSpPr>
            <a:cxnSpLocks/>
          </p:cNvCxnSpPr>
          <p:nvPr/>
        </p:nvCxnSpPr>
        <p:spPr>
          <a:xfrm flipV="1">
            <a:off x="7395076" y="2574230"/>
            <a:ext cx="351933" cy="315865"/>
          </a:xfrm>
          <a:prstGeom prst="line">
            <a:avLst/>
          </a:prstGeom>
          <a:ln>
            <a:prstDash val="dash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Straight Connector 213">
            <a:extLst>
              <a:ext uri="{FF2B5EF4-FFF2-40B4-BE49-F238E27FC236}">
                <a16:creationId xmlns:a16="http://schemas.microsoft.com/office/drawing/2014/main" id="{C2053A55-02A6-A24C-A829-FDAA954358B6}"/>
              </a:ext>
            </a:extLst>
          </p:cNvPr>
          <p:cNvCxnSpPr>
            <a:cxnSpLocks/>
          </p:cNvCxnSpPr>
          <p:nvPr/>
        </p:nvCxnSpPr>
        <p:spPr>
          <a:xfrm flipH="1">
            <a:off x="7375998" y="2911258"/>
            <a:ext cx="7231" cy="1074072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5" name="TextBox 214">
                <a:extLst>
                  <a:ext uri="{FF2B5EF4-FFF2-40B4-BE49-F238E27FC236}">
                    <a16:creationId xmlns:a16="http://schemas.microsoft.com/office/drawing/2014/main" id="{98638FBF-F973-E843-AE48-D23061545E5D}"/>
                  </a:ext>
                </a:extLst>
              </p:cNvPr>
              <p:cNvSpPr txBox="1"/>
              <p:nvPr/>
            </p:nvSpPr>
            <p:spPr>
              <a:xfrm>
                <a:off x="8930959" y="4009666"/>
                <a:ext cx="377026" cy="307777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/>
              </a:scene3d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5" name="TextBox 214">
                <a:extLst>
                  <a:ext uri="{FF2B5EF4-FFF2-40B4-BE49-F238E27FC236}">
                    <a16:creationId xmlns:a16="http://schemas.microsoft.com/office/drawing/2014/main" id="{98638FBF-F973-E843-AE48-D23061545E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0959" y="4009666"/>
                <a:ext cx="377026" cy="3077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6" name="TextBox 215">
            <a:extLst>
              <a:ext uri="{FF2B5EF4-FFF2-40B4-BE49-F238E27FC236}">
                <a16:creationId xmlns:a16="http://schemas.microsoft.com/office/drawing/2014/main" id="{4E1CD954-3117-4D44-92C3-30773D0B479C}"/>
              </a:ext>
            </a:extLst>
          </p:cNvPr>
          <p:cNvSpPr txBox="1"/>
          <p:nvPr/>
        </p:nvSpPr>
        <p:spPr>
          <a:xfrm>
            <a:off x="7245431" y="4081544"/>
            <a:ext cx="354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N</a:t>
            </a:r>
            <a:r>
              <a:rPr lang="en-US" sz="1600" i="1" baseline="-25000" dirty="0" err="1"/>
              <a:t>b</a:t>
            </a:r>
            <a:endParaRPr lang="en-US" sz="1200" i="1" baseline="-25000" dirty="0"/>
          </a:p>
        </p:txBody>
      </p:sp>
      <p:sp>
        <p:nvSpPr>
          <p:cNvPr id="230" name="Parallelogram 229">
            <a:extLst>
              <a:ext uri="{FF2B5EF4-FFF2-40B4-BE49-F238E27FC236}">
                <a16:creationId xmlns:a16="http://schemas.microsoft.com/office/drawing/2014/main" id="{F4D8980D-F755-3043-AF7A-AB5017A4D053}"/>
              </a:ext>
            </a:extLst>
          </p:cNvPr>
          <p:cNvSpPr/>
          <p:nvPr/>
        </p:nvSpPr>
        <p:spPr>
          <a:xfrm>
            <a:off x="6145399" y="1958796"/>
            <a:ext cx="1803968" cy="179297"/>
          </a:xfrm>
          <a:prstGeom prst="parallelogram">
            <a:avLst>
              <a:gd name="adj" fmla="val 101147"/>
            </a:avLst>
          </a:prstGeom>
          <a:solidFill>
            <a:srgbClr val="C5E0B4">
              <a:alpha val="52941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cxnSp>
        <p:nvCxnSpPr>
          <p:cNvPr id="232" name="Straight Connector 231">
            <a:extLst>
              <a:ext uri="{FF2B5EF4-FFF2-40B4-BE49-F238E27FC236}">
                <a16:creationId xmlns:a16="http://schemas.microsoft.com/office/drawing/2014/main" id="{270E9DA1-4A71-8145-B05E-7EBEB08F3AF3}"/>
              </a:ext>
            </a:extLst>
          </p:cNvPr>
          <p:cNvCxnSpPr>
            <a:cxnSpLocks/>
          </p:cNvCxnSpPr>
          <p:nvPr/>
        </p:nvCxnSpPr>
        <p:spPr>
          <a:xfrm flipV="1">
            <a:off x="7757581" y="2152321"/>
            <a:ext cx="1" cy="414186"/>
          </a:xfrm>
          <a:prstGeom prst="line">
            <a:avLst/>
          </a:prstGeom>
          <a:ln>
            <a:prstDash val="dash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5" name="Parallelogram 254">
            <a:extLst>
              <a:ext uri="{FF2B5EF4-FFF2-40B4-BE49-F238E27FC236}">
                <a16:creationId xmlns:a16="http://schemas.microsoft.com/office/drawing/2014/main" id="{5AD1F9C6-E9FA-EE40-8E5C-97D11F940469}"/>
              </a:ext>
            </a:extLst>
          </p:cNvPr>
          <p:cNvSpPr/>
          <p:nvPr/>
        </p:nvSpPr>
        <p:spPr>
          <a:xfrm>
            <a:off x="7781498" y="1960958"/>
            <a:ext cx="1804058" cy="178796"/>
          </a:xfrm>
          <a:prstGeom prst="parallelogram">
            <a:avLst>
              <a:gd name="adj" fmla="val 93325"/>
            </a:avLst>
          </a:prstGeom>
          <a:solidFill>
            <a:schemeClr val="accent5">
              <a:lumMod val="60000"/>
              <a:lumOff val="40000"/>
              <a:alpha val="52941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58" name="Arc 257">
            <a:extLst>
              <a:ext uri="{FF2B5EF4-FFF2-40B4-BE49-F238E27FC236}">
                <a16:creationId xmlns:a16="http://schemas.microsoft.com/office/drawing/2014/main" id="{70DD2902-46E4-8748-9A53-88C0A832AE76}"/>
              </a:ext>
            </a:extLst>
          </p:cNvPr>
          <p:cNvSpPr/>
          <p:nvPr/>
        </p:nvSpPr>
        <p:spPr>
          <a:xfrm>
            <a:off x="4983759" y="1958796"/>
            <a:ext cx="1779412" cy="834821"/>
          </a:xfrm>
          <a:prstGeom prst="arc">
            <a:avLst/>
          </a:prstGeom>
          <a:ln>
            <a:solidFill>
              <a:srgbClr val="FF0000"/>
            </a:solidFill>
            <a:headEnd type="triangl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pic>
        <p:nvPicPr>
          <p:cNvPr id="259" name="Picture 258">
            <a:extLst>
              <a:ext uri="{FF2B5EF4-FFF2-40B4-BE49-F238E27FC236}">
                <a16:creationId xmlns:a16="http://schemas.microsoft.com/office/drawing/2014/main" id="{3D071DD4-3EE1-824A-88A3-F2D95F78AA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0283" y="2000683"/>
            <a:ext cx="113572" cy="111704"/>
          </a:xfrm>
          <a:prstGeom prst="rect">
            <a:avLst/>
          </a:prstGeom>
        </p:spPr>
      </p:pic>
      <p:sp>
        <p:nvSpPr>
          <p:cNvPr id="260" name="Arc 259">
            <a:extLst>
              <a:ext uri="{FF2B5EF4-FFF2-40B4-BE49-F238E27FC236}">
                <a16:creationId xmlns:a16="http://schemas.microsoft.com/office/drawing/2014/main" id="{14669F9B-2857-7E46-8543-60083FB92DD6}"/>
              </a:ext>
            </a:extLst>
          </p:cNvPr>
          <p:cNvSpPr/>
          <p:nvPr/>
        </p:nvSpPr>
        <p:spPr>
          <a:xfrm>
            <a:off x="5096578" y="2214141"/>
            <a:ext cx="1522449" cy="361594"/>
          </a:xfrm>
          <a:prstGeom prst="arc">
            <a:avLst/>
          </a:prstGeom>
          <a:ln>
            <a:solidFill>
              <a:srgbClr val="FF0000"/>
            </a:solidFill>
            <a:headEnd type="triangl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pic>
        <p:nvPicPr>
          <p:cNvPr id="261" name="Picture 260">
            <a:extLst>
              <a:ext uri="{FF2B5EF4-FFF2-40B4-BE49-F238E27FC236}">
                <a16:creationId xmlns:a16="http://schemas.microsoft.com/office/drawing/2014/main" id="{34347E71-F70E-6745-86F1-2B69B3FCB6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9931" y="2162127"/>
            <a:ext cx="113572" cy="111704"/>
          </a:xfrm>
          <a:prstGeom prst="rect">
            <a:avLst/>
          </a:prstGeom>
        </p:spPr>
      </p:pic>
      <p:sp>
        <p:nvSpPr>
          <p:cNvPr id="262" name="Arc 261">
            <a:extLst>
              <a:ext uri="{FF2B5EF4-FFF2-40B4-BE49-F238E27FC236}">
                <a16:creationId xmlns:a16="http://schemas.microsoft.com/office/drawing/2014/main" id="{D49CB490-5D5E-B940-B870-A098C2652180}"/>
              </a:ext>
            </a:extLst>
          </p:cNvPr>
          <p:cNvSpPr/>
          <p:nvPr/>
        </p:nvSpPr>
        <p:spPr>
          <a:xfrm rot="9813345">
            <a:off x="5718543" y="1632708"/>
            <a:ext cx="1844330" cy="818868"/>
          </a:xfrm>
          <a:prstGeom prst="arc">
            <a:avLst>
              <a:gd name="adj1" fmla="val 16294662"/>
              <a:gd name="adj2" fmla="val 0"/>
            </a:avLst>
          </a:prstGeom>
          <a:ln>
            <a:solidFill>
              <a:srgbClr val="FF0000"/>
            </a:solidFill>
            <a:headEnd type="none" w="med" len="med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65" name="Arc 264">
            <a:extLst>
              <a:ext uri="{FF2B5EF4-FFF2-40B4-BE49-F238E27FC236}">
                <a16:creationId xmlns:a16="http://schemas.microsoft.com/office/drawing/2014/main" id="{A0E6F6FA-477B-584D-BFF6-289FB0A01F4E}"/>
              </a:ext>
            </a:extLst>
          </p:cNvPr>
          <p:cNvSpPr/>
          <p:nvPr/>
        </p:nvSpPr>
        <p:spPr>
          <a:xfrm>
            <a:off x="6941319" y="1986522"/>
            <a:ext cx="452001" cy="823072"/>
          </a:xfrm>
          <a:prstGeom prst="arc">
            <a:avLst>
              <a:gd name="adj1" fmla="val 16200000"/>
              <a:gd name="adj2" fmla="val 190011"/>
            </a:avLst>
          </a:prstGeom>
          <a:ln>
            <a:solidFill>
              <a:srgbClr val="FF0000"/>
            </a:solidFill>
            <a:headEnd type="triangl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pic>
        <p:nvPicPr>
          <p:cNvPr id="266" name="Picture 265">
            <a:extLst>
              <a:ext uri="{FF2B5EF4-FFF2-40B4-BE49-F238E27FC236}">
                <a16:creationId xmlns:a16="http://schemas.microsoft.com/office/drawing/2014/main" id="{3A6D8709-A25F-B147-B462-B7D9AF0F66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81684" y="2020509"/>
            <a:ext cx="113572" cy="111704"/>
          </a:xfrm>
          <a:prstGeom prst="rect">
            <a:avLst/>
          </a:prstGeom>
        </p:spPr>
      </p:pic>
      <p:sp>
        <p:nvSpPr>
          <p:cNvPr id="267" name="Arc 266">
            <a:extLst>
              <a:ext uri="{FF2B5EF4-FFF2-40B4-BE49-F238E27FC236}">
                <a16:creationId xmlns:a16="http://schemas.microsoft.com/office/drawing/2014/main" id="{948C18BC-B295-6348-91E4-1DCBA727EF1E}"/>
              </a:ext>
            </a:extLst>
          </p:cNvPr>
          <p:cNvSpPr/>
          <p:nvPr/>
        </p:nvSpPr>
        <p:spPr>
          <a:xfrm>
            <a:off x="8239392" y="1982406"/>
            <a:ext cx="452001" cy="823072"/>
          </a:xfrm>
          <a:prstGeom prst="arc">
            <a:avLst>
              <a:gd name="adj1" fmla="val 16200000"/>
              <a:gd name="adj2" fmla="val 190011"/>
            </a:avLst>
          </a:prstGeom>
          <a:ln>
            <a:solidFill>
              <a:srgbClr val="FF0000"/>
            </a:solidFill>
            <a:headEnd type="triangle" w="sm" len="sm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pic>
        <p:nvPicPr>
          <p:cNvPr id="268" name="Picture 267">
            <a:extLst>
              <a:ext uri="{FF2B5EF4-FFF2-40B4-BE49-F238E27FC236}">
                <a16:creationId xmlns:a16="http://schemas.microsoft.com/office/drawing/2014/main" id="{D146436A-E8AF-7F49-BFDA-4E8DC09015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79758" y="2016393"/>
            <a:ext cx="113572" cy="111704"/>
          </a:xfrm>
          <a:prstGeom prst="rect">
            <a:avLst/>
          </a:prstGeom>
        </p:spPr>
      </p:pic>
      <p:pic>
        <p:nvPicPr>
          <p:cNvPr id="270" name="Picture 269">
            <a:extLst>
              <a:ext uri="{FF2B5EF4-FFF2-40B4-BE49-F238E27FC236}">
                <a16:creationId xmlns:a16="http://schemas.microsoft.com/office/drawing/2014/main" id="{FE5A76E9-3236-FE4A-B54E-045D4A0658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72397" y="2265480"/>
            <a:ext cx="113572" cy="111704"/>
          </a:xfrm>
          <a:prstGeom prst="rect">
            <a:avLst/>
          </a:prstGeom>
        </p:spPr>
      </p:pic>
      <p:sp>
        <p:nvSpPr>
          <p:cNvPr id="269" name="Arc 268">
            <a:extLst>
              <a:ext uri="{FF2B5EF4-FFF2-40B4-BE49-F238E27FC236}">
                <a16:creationId xmlns:a16="http://schemas.microsoft.com/office/drawing/2014/main" id="{C8569A8E-7ABF-B241-9A51-9DC9C8AFAAB3}"/>
              </a:ext>
            </a:extLst>
          </p:cNvPr>
          <p:cNvSpPr/>
          <p:nvPr/>
        </p:nvSpPr>
        <p:spPr>
          <a:xfrm>
            <a:off x="4311024" y="2163305"/>
            <a:ext cx="855855" cy="1311951"/>
          </a:xfrm>
          <a:prstGeom prst="arc">
            <a:avLst>
              <a:gd name="adj1" fmla="val 16200000"/>
              <a:gd name="adj2" fmla="val 20741480"/>
            </a:avLst>
          </a:prstGeom>
          <a:ln>
            <a:solidFill>
              <a:srgbClr val="FF0000"/>
            </a:solidFill>
            <a:headEnd type="triangle" w="sm" len="sm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99968EC6-7077-6446-A5B6-1875BBD3F215}"/>
              </a:ext>
            </a:extLst>
          </p:cNvPr>
          <p:cNvSpPr/>
          <p:nvPr/>
        </p:nvSpPr>
        <p:spPr>
          <a:xfrm>
            <a:off x="4725594" y="2575699"/>
            <a:ext cx="751574" cy="309469"/>
          </a:xfrm>
          <a:prstGeom prst="rect">
            <a:avLst/>
          </a:prstGeom>
          <a:solidFill>
            <a:srgbClr val="FFF2CC">
              <a:alpha val="7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71" name="Rectangle 270">
            <a:extLst>
              <a:ext uri="{FF2B5EF4-FFF2-40B4-BE49-F238E27FC236}">
                <a16:creationId xmlns:a16="http://schemas.microsoft.com/office/drawing/2014/main" id="{CDDF9768-D4B8-204E-8297-92A94CFA7144}"/>
              </a:ext>
            </a:extLst>
          </p:cNvPr>
          <p:cNvSpPr/>
          <p:nvPr/>
        </p:nvSpPr>
        <p:spPr>
          <a:xfrm>
            <a:off x="5053636" y="2436382"/>
            <a:ext cx="114145" cy="129328"/>
          </a:xfrm>
          <a:prstGeom prst="rect">
            <a:avLst/>
          </a:prstGeom>
          <a:solidFill>
            <a:srgbClr val="FFF2CC">
              <a:alpha val="7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72" name="Oval 271">
            <a:extLst>
              <a:ext uri="{FF2B5EF4-FFF2-40B4-BE49-F238E27FC236}">
                <a16:creationId xmlns:a16="http://schemas.microsoft.com/office/drawing/2014/main" id="{1AF3CB9F-5285-D643-90D0-8E75AD7DA71D}"/>
              </a:ext>
            </a:extLst>
          </p:cNvPr>
          <p:cNvSpPr/>
          <p:nvPr/>
        </p:nvSpPr>
        <p:spPr>
          <a:xfrm>
            <a:off x="3734299" y="2546426"/>
            <a:ext cx="72852" cy="5964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73" name="Oval 272">
            <a:extLst>
              <a:ext uri="{FF2B5EF4-FFF2-40B4-BE49-F238E27FC236}">
                <a16:creationId xmlns:a16="http://schemas.microsoft.com/office/drawing/2014/main" id="{7D4C5DBD-7190-794D-AFA2-95087531381B}"/>
              </a:ext>
            </a:extLst>
          </p:cNvPr>
          <p:cNvSpPr/>
          <p:nvPr/>
        </p:nvSpPr>
        <p:spPr>
          <a:xfrm>
            <a:off x="5216028" y="2542136"/>
            <a:ext cx="72852" cy="5964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74" name="Oval 273">
            <a:extLst>
              <a:ext uri="{FF2B5EF4-FFF2-40B4-BE49-F238E27FC236}">
                <a16:creationId xmlns:a16="http://schemas.microsoft.com/office/drawing/2014/main" id="{A881E8C0-95A2-2848-8A96-4231426413B4}"/>
              </a:ext>
            </a:extLst>
          </p:cNvPr>
          <p:cNvSpPr/>
          <p:nvPr/>
        </p:nvSpPr>
        <p:spPr>
          <a:xfrm>
            <a:off x="3386336" y="2546426"/>
            <a:ext cx="72852" cy="5964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cxnSp>
        <p:nvCxnSpPr>
          <p:cNvPr id="282" name="Straight Connector 281">
            <a:extLst>
              <a:ext uri="{FF2B5EF4-FFF2-40B4-BE49-F238E27FC236}">
                <a16:creationId xmlns:a16="http://schemas.microsoft.com/office/drawing/2014/main" id="{D986ADEE-7B3C-1F49-A014-18919416D3C0}"/>
              </a:ext>
            </a:extLst>
          </p:cNvPr>
          <p:cNvCxnSpPr>
            <a:cxnSpLocks/>
          </p:cNvCxnSpPr>
          <p:nvPr/>
        </p:nvCxnSpPr>
        <p:spPr>
          <a:xfrm>
            <a:off x="5510257" y="2906803"/>
            <a:ext cx="44286" cy="1078528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6" name="Arc 285">
            <a:extLst>
              <a:ext uri="{FF2B5EF4-FFF2-40B4-BE49-F238E27FC236}">
                <a16:creationId xmlns:a16="http://schemas.microsoft.com/office/drawing/2014/main" id="{FA3A6147-9189-1D4D-877B-33B13D0BCC5E}"/>
              </a:ext>
            </a:extLst>
          </p:cNvPr>
          <p:cNvSpPr/>
          <p:nvPr/>
        </p:nvSpPr>
        <p:spPr>
          <a:xfrm rot="19246741">
            <a:off x="4104292" y="1794609"/>
            <a:ext cx="655351" cy="2073803"/>
          </a:xfrm>
          <a:prstGeom prst="arc">
            <a:avLst>
              <a:gd name="adj1" fmla="val 16200000"/>
              <a:gd name="adj2" fmla="val 18715804"/>
            </a:avLst>
          </a:prstGeom>
          <a:ln>
            <a:solidFill>
              <a:srgbClr val="FF0000"/>
            </a:solidFill>
            <a:headEnd type="triangle" w="sm" len="sm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pic>
        <p:nvPicPr>
          <p:cNvPr id="288" name="Picture 287">
            <a:extLst>
              <a:ext uri="{FF2B5EF4-FFF2-40B4-BE49-F238E27FC236}">
                <a16:creationId xmlns:a16="http://schemas.microsoft.com/office/drawing/2014/main" id="{0A428188-21C6-FA40-839C-A16AFC3C2B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79732" y="2113060"/>
            <a:ext cx="113572" cy="111704"/>
          </a:xfrm>
          <a:prstGeom prst="rect">
            <a:avLst/>
          </a:prstGeom>
        </p:spPr>
      </p:pic>
      <p:cxnSp>
        <p:nvCxnSpPr>
          <p:cNvPr id="291" name="Straight Connector 290">
            <a:extLst>
              <a:ext uri="{FF2B5EF4-FFF2-40B4-BE49-F238E27FC236}">
                <a16:creationId xmlns:a16="http://schemas.microsoft.com/office/drawing/2014/main" id="{59EBD131-9B37-DB4F-8586-4E441A0157D1}"/>
              </a:ext>
            </a:extLst>
          </p:cNvPr>
          <p:cNvCxnSpPr>
            <a:cxnSpLocks/>
          </p:cNvCxnSpPr>
          <p:nvPr/>
        </p:nvCxnSpPr>
        <p:spPr>
          <a:xfrm flipV="1">
            <a:off x="5512883" y="2441019"/>
            <a:ext cx="492236" cy="451317"/>
          </a:xfrm>
          <a:prstGeom prst="line">
            <a:avLst/>
          </a:prstGeom>
          <a:ln>
            <a:prstDash val="dash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9" name="Straight Connector 298">
            <a:extLst>
              <a:ext uri="{FF2B5EF4-FFF2-40B4-BE49-F238E27FC236}">
                <a16:creationId xmlns:a16="http://schemas.microsoft.com/office/drawing/2014/main" id="{0BB4AE0A-E1F7-8D4C-A15A-26B215009DD1}"/>
              </a:ext>
            </a:extLst>
          </p:cNvPr>
          <p:cNvCxnSpPr>
            <a:cxnSpLocks/>
          </p:cNvCxnSpPr>
          <p:nvPr/>
        </p:nvCxnSpPr>
        <p:spPr>
          <a:xfrm flipV="1">
            <a:off x="5647678" y="2432181"/>
            <a:ext cx="492236" cy="451317"/>
          </a:xfrm>
          <a:prstGeom prst="line">
            <a:avLst/>
          </a:prstGeom>
          <a:ln>
            <a:prstDash val="dash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3" name="Picture 262">
            <a:extLst>
              <a:ext uri="{FF2B5EF4-FFF2-40B4-BE49-F238E27FC236}">
                <a16:creationId xmlns:a16="http://schemas.microsoft.com/office/drawing/2014/main" id="{9696F8AA-01F6-1E48-A26F-B065E41C20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24004" y="2423973"/>
            <a:ext cx="113572" cy="111704"/>
          </a:xfrm>
          <a:prstGeom prst="rect">
            <a:avLst/>
          </a:prstGeom>
        </p:spPr>
      </p:pic>
      <p:sp>
        <p:nvSpPr>
          <p:cNvPr id="300" name="Oval 299">
            <a:extLst>
              <a:ext uri="{FF2B5EF4-FFF2-40B4-BE49-F238E27FC236}">
                <a16:creationId xmlns:a16="http://schemas.microsoft.com/office/drawing/2014/main" id="{926EA62E-1026-B248-895A-5CAC63F1110B}"/>
              </a:ext>
            </a:extLst>
          </p:cNvPr>
          <p:cNvSpPr/>
          <p:nvPr/>
        </p:nvSpPr>
        <p:spPr>
          <a:xfrm>
            <a:off x="4797979" y="2537814"/>
            <a:ext cx="72852" cy="5964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01" name="Rectangle 300">
            <a:extLst>
              <a:ext uri="{FF2B5EF4-FFF2-40B4-BE49-F238E27FC236}">
                <a16:creationId xmlns:a16="http://schemas.microsoft.com/office/drawing/2014/main" id="{65BF6C25-97E9-464B-868D-7B8553CCF70B}"/>
              </a:ext>
            </a:extLst>
          </p:cNvPr>
          <p:cNvSpPr/>
          <p:nvPr/>
        </p:nvSpPr>
        <p:spPr>
          <a:xfrm>
            <a:off x="4239606" y="2228147"/>
            <a:ext cx="214390" cy="175657"/>
          </a:xfrm>
          <a:prstGeom prst="rect">
            <a:avLst/>
          </a:prstGeom>
          <a:solidFill>
            <a:srgbClr val="FFF2CC">
              <a:alpha val="7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cxnSp>
        <p:nvCxnSpPr>
          <p:cNvPr id="303" name="Straight Connector 302">
            <a:extLst>
              <a:ext uri="{FF2B5EF4-FFF2-40B4-BE49-F238E27FC236}">
                <a16:creationId xmlns:a16="http://schemas.microsoft.com/office/drawing/2014/main" id="{D866510F-3546-1A49-B702-BCBF36807907}"/>
              </a:ext>
            </a:extLst>
          </p:cNvPr>
          <p:cNvCxnSpPr>
            <a:cxnSpLocks/>
          </p:cNvCxnSpPr>
          <p:nvPr/>
        </p:nvCxnSpPr>
        <p:spPr>
          <a:xfrm flipV="1">
            <a:off x="2300185" y="3084394"/>
            <a:ext cx="963370" cy="900936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6" name="Rectangle 305">
            <a:extLst>
              <a:ext uri="{FF2B5EF4-FFF2-40B4-BE49-F238E27FC236}">
                <a16:creationId xmlns:a16="http://schemas.microsoft.com/office/drawing/2014/main" id="{794DB552-CD04-3043-9CDF-481084175608}"/>
              </a:ext>
            </a:extLst>
          </p:cNvPr>
          <p:cNvSpPr/>
          <p:nvPr/>
        </p:nvSpPr>
        <p:spPr>
          <a:xfrm>
            <a:off x="3226233" y="2231038"/>
            <a:ext cx="64876" cy="323431"/>
          </a:xfrm>
          <a:prstGeom prst="rect">
            <a:avLst/>
          </a:prstGeom>
          <a:solidFill>
            <a:srgbClr val="FFF2CC">
              <a:alpha val="7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07" name="Rectangle 306">
            <a:extLst>
              <a:ext uri="{FF2B5EF4-FFF2-40B4-BE49-F238E27FC236}">
                <a16:creationId xmlns:a16="http://schemas.microsoft.com/office/drawing/2014/main" id="{D62E8A61-6AE5-214F-8166-63A18A8082A7}"/>
              </a:ext>
            </a:extLst>
          </p:cNvPr>
          <p:cNvSpPr/>
          <p:nvPr/>
        </p:nvSpPr>
        <p:spPr>
          <a:xfrm>
            <a:off x="3228987" y="2580296"/>
            <a:ext cx="64700" cy="312040"/>
          </a:xfrm>
          <a:prstGeom prst="rect">
            <a:avLst/>
          </a:prstGeom>
          <a:solidFill>
            <a:srgbClr val="FFF2CC">
              <a:alpha val="7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30B977DE-7BB8-2145-839A-15592A7C3651}"/>
              </a:ext>
            </a:extLst>
          </p:cNvPr>
          <p:cNvSpPr txBox="1"/>
          <p:nvPr/>
        </p:nvSpPr>
        <p:spPr>
          <a:xfrm>
            <a:off x="5577369" y="4086198"/>
            <a:ext cx="354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N</a:t>
            </a:r>
            <a:r>
              <a:rPr lang="en-US" sz="1600" i="1" baseline="-25000" dirty="0"/>
              <a:t>a</a:t>
            </a:r>
            <a:endParaRPr lang="en-US" sz="1200" i="1" baseline="-25000" dirty="0"/>
          </a:p>
        </p:txBody>
      </p: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9FB0820D-6F4E-E144-A43F-817383BCA5BD}"/>
              </a:ext>
            </a:extLst>
          </p:cNvPr>
          <p:cNvCxnSpPr>
            <a:cxnSpLocks/>
          </p:cNvCxnSpPr>
          <p:nvPr/>
        </p:nvCxnSpPr>
        <p:spPr>
          <a:xfrm flipH="1">
            <a:off x="7918341" y="847968"/>
            <a:ext cx="16581" cy="1105499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851A6395-8FC8-C042-A746-8403FF53A3A3}"/>
              </a:ext>
            </a:extLst>
          </p:cNvPr>
          <p:cNvSpPr txBox="1"/>
          <p:nvPr/>
        </p:nvSpPr>
        <p:spPr>
          <a:xfrm>
            <a:off x="2805691" y="4592435"/>
            <a:ext cx="2178068" cy="8309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1. </a:t>
            </a:r>
            <a:r>
              <a:rPr lang="en-US" sz="1200" dirty="0"/>
              <a:t>Area where the RH has been verified e.g. 6x10</a:t>
            </a:r>
            <a:r>
              <a:rPr lang="en-US" sz="1200" baseline="30000" dirty="0"/>
              <a:t>10</a:t>
            </a:r>
            <a:r>
              <a:rPr lang="en-US" sz="1200" dirty="0"/>
              <a:t> certain, 10</a:t>
            </a:r>
            <a:r>
              <a:rPr lang="en-US" sz="1200" baseline="30000" dirty="0"/>
              <a:t>13</a:t>
            </a:r>
            <a:r>
              <a:rPr lang="en-US" sz="1200" dirty="0"/>
              <a:t> to be confirmed. Or assume that it has been verified up to X.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20DAA7FA-2A2D-3F43-A2BD-F65A42D3A9D1}"/>
                  </a:ext>
                </a:extLst>
              </p:cNvPr>
              <p:cNvSpPr txBox="1"/>
              <p:nvPr/>
            </p:nvSpPr>
            <p:spPr>
              <a:xfrm>
                <a:off x="5740924" y="4644163"/>
                <a:ext cx="1686069" cy="646331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 dirty="0"/>
                  <a:t>3.</a:t>
                </a:r>
                <a:r>
                  <a:rPr lang="en-US" sz="1200" dirty="0"/>
                  <a:t> Verify H</a:t>
                </a:r>
                <a:r>
                  <a:rPr lang="en-US" sz="1200" baseline="-25000" dirty="0"/>
                  <a:t>t0</a:t>
                </a:r>
                <a:r>
                  <a:rPr lang="en-US" sz="1200" dirty="0"/>
                  <a:t> (x+iy</a:t>
                </a:r>
                <a:r>
                  <a:rPr lang="en-US" sz="1200" baseline="-25000" dirty="0"/>
                  <a:t>0</a:t>
                </a:r>
                <a:r>
                  <a:rPr lang="en-US" sz="1200" dirty="0"/>
                  <a:t>) 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sz="1200" dirty="0"/>
                  <a:t> 0</a:t>
                </a:r>
              </a:p>
              <a:p>
                <a:pPr algn="ctr"/>
                <a:r>
                  <a:rPr lang="en-US" sz="1200" dirty="0"/>
                  <a:t>i.e. Lemma lower bound</a:t>
                </a:r>
              </a:p>
              <a:p>
                <a:pPr algn="ctr"/>
                <a:r>
                  <a:rPr lang="en-US" sz="1200" dirty="0"/>
                  <a:t>&gt; Error upper bound.</a:t>
                </a:r>
              </a:p>
            </p:txBody>
          </p:sp>
        </mc:Choice>
        <mc:Fallback xmlns="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20DAA7FA-2A2D-3F43-A2BD-F65A42D3A9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0924" y="4644163"/>
                <a:ext cx="1686069" cy="646331"/>
              </a:xfrm>
              <a:prstGeom prst="rect">
                <a:avLst/>
              </a:prstGeom>
              <a:blipFill>
                <a:blip r:embed="rId6"/>
                <a:stretch>
                  <a:fillRect b="-3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D97AC89E-7B11-DC49-9562-26CA278553A5}"/>
                  </a:ext>
                </a:extLst>
              </p:cNvPr>
              <p:cNvSpPr txBox="1"/>
              <p:nvPr/>
            </p:nvSpPr>
            <p:spPr>
              <a:xfrm>
                <a:off x="4816473" y="5496648"/>
                <a:ext cx="1673728" cy="646331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b="1" dirty="0"/>
                  <a:t>2.</a:t>
                </a:r>
                <a:r>
                  <a:rPr lang="en-US" sz="1200" dirty="0"/>
                  <a:t> Verify </a:t>
                </a:r>
                <a:r>
                  <a:rPr lang="en-US" sz="1200" dirty="0" err="1"/>
                  <a:t>H</a:t>
                </a:r>
                <a:r>
                  <a:rPr lang="en-US" sz="1200" baseline="-25000" dirty="0" err="1"/>
                  <a:t>t</a:t>
                </a:r>
                <a:r>
                  <a:rPr lang="en-US" sz="1200" dirty="0"/>
                  <a:t> (</a:t>
                </a:r>
                <a:r>
                  <a:rPr lang="en-US" sz="1200" dirty="0" err="1"/>
                  <a:t>x+iy</a:t>
                </a:r>
                <a:r>
                  <a:rPr lang="en-US" sz="1200" dirty="0"/>
                  <a:t>) 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sz="1200" dirty="0"/>
                  <a:t> 0 </a:t>
                </a:r>
              </a:p>
              <a:p>
                <a:pPr algn="ctr"/>
                <a:r>
                  <a:rPr lang="en-US" sz="1200" dirty="0"/>
                  <a:t>in the Barrier area</a:t>
                </a:r>
              </a:p>
              <a:p>
                <a:pPr algn="ctr"/>
                <a:r>
                  <a:rPr lang="en-US" sz="1200" dirty="0"/>
                  <a:t>x=X..X+1, y=y</a:t>
                </a:r>
                <a:r>
                  <a:rPr lang="en-US" sz="1200" baseline="-25000" dirty="0"/>
                  <a:t>0</a:t>
                </a:r>
                <a:r>
                  <a:rPr lang="en-US" sz="1200" dirty="0"/>
                  <a:t>..1, t=0..t</a:t>
                </a:r>
                <a:r>
                  <a:rPr lang="en-US" sz="1200" baseline="-25000" dirty="0"/>
                  <a:t>0</a:t>
                </a:r>
                <a:endParaRPr lang="en-US" sz="1200" dirty="0"/>
              </a:p>
            </p:txBody>
          </p:sp>
        </mc:Choice>
        <mc:Fallback xmlns=""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D97AC89E-7B11-DC49-9562-26CA278553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6473" y="5496648"/>
                <a:ext cx="1673728" cy="646331"/>
              </a:xfrm>
              <a:prstGeom prst="rect">
                <a:avLst/>
              </a:prstGeom>
              <a:blipFill>
                <a:blip r:embed="rId7"/>
                <a:stretch>
                  <a:fillRect b="-3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31997214-4EB4-6040-A7C9-632F3C66BA86}"/>
                  </a:ext>
                </a:extLst>
              </p:cNvPr>
              <p:cNvSpPr txBox="1"/>
              <p:nvPr/>
            </p:nvSpPr>
            <p:spPr>
              <a:xfrm>
                <a:off x="7684423" y="4720451"/>
                <a:ext cx="1383905" cy="461665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b="1" dirty="0"/>
                  <a:t>4.</a:t>
                </a:r>
                <a:r>
                  <a:rPr lang="en-US" sz="1200" dirty="0"/>
                  <a:t> Analytical proof</a:t>
                </a:r>
              </a:p>
              <a:p>
                <a:pPr algn="ctr"/>
                <a:r>
                  <a:rPr lang="en-US" sz="1200" dirty="0"/>
                  <a:t>that H</a:t>
                </a:r>
                <a:r>
                  <a:rPr lang="en-US" sz="1200" baseline="-25000" dirty="0"/>
                  <a:t>t0</a:t>
                </a:r>
                <a:r>
                  <a:rPr lang="en-US" sz="1200" dirty="0"/>
                  <a:t> (x+iy</a:t>
                </a:r>
                <a:r>
                  <a:rPr lang="en-US" sz="1200" baseline="-25000" dirty="0"/>
                  <a:t>0</a:t>
                </a:r>
                <a:r>
                  <a:rPr lang="en-US" sz="1200" dirty="0"/>
                  <a:t>) 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sz="1200" dirty="0"/>
                  <a:t> 0 </a:t>
                </a:r>
              </a:p>
            </p:txBody>
          </p:sp>
        </mc:Choice>
        <mc:Fallback xmlns=""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31997214-4EB4-6040-A7C9-632F3C66BA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4423" y="4720451"/>
                <a:ext cx="1383905" cy="461665"/>
              </a:xfrm>
              <a:prstGeom prst="rect">
                <a:avLst/>
              </a:prstGeom>
              <a:blipFill>
                <a:blip r:embed="rId8"/>
                <a:stretch>
                  <a:fillRect t="-2778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4FFC34E5-0CF2-2F4D-B985-48EE0E8CFA52}"/>
              </a:ext>
            </a:extLst>
          </p:cNvPr>
          <p:cNvCxnSpPr>
            <a:cxnSpLocks/>
            <a:stCxn id="205" idx="1"/>
            <a:endCxn id="157" idx="0"/>
          </p:cNvCxnSpPr>
          <p:nvPr/>
        </p:nvCxnSpPr>
        <p:spPr>
          <a:xfrm>
            <a:off x="5636659" y="4515403"/>
            <a:ext cx="16678" cy="981245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2" name="TextBox 181">
                <a:extLst>
                  <a:ext uri="{FF2B5EF4-FFF2-40B4-BE49-F238E27FC236}">
                    <a16:creationId xmlns:a16="http://schemas.microsoft.com/office/drawing/2014/main" id="{3DC1F963-9CE2-B140-B592-64C36B3EED47}"/>
                  </a:ext>
                </a:extLst>
              </p:cNvPr>
              <p:cNvSpPr txBox="1"/>
              <p:nvPr/>
            </p:nvSpPr>
            <p:spPr>
              <a:xfrm>
                <a:off x="1122734" y="2177858"/>
                <a:ext cx="987450" cy="3456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sz="1200" b="1" i="1" smtClean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𝜦</m:t>
                      </m:r>
                      <m:r>
                        <a:rPr lang="en-US" sz="1200" b="1" i="1" smtClean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sz="1200" b="1" i="1" smtClean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𝒕</m:t>
                      </m:r>
                      <m:r>
                        <a:rPr lang="en-US" sz="1200" b="1" i="1" baseline="-25000" smtClean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sz="1200" b="1" i="1" smtClean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200" b="1" i="1" smtClean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1" i="1" smtClean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1200" b="1" i="1" smtClean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  <m:sSup>
                        <m:sSupPr>
                          <m:ctrlPr>
                            <a:rPr lang="en-US" sz="1200" b="1" i="1" smtClean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1" i="1" smtClean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sz="1200" b="1" i="1" baseline="-25000" smtClean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e>
                        <m:sup>
                          <m:r>
                            <a:rPr lang="en-US" sz="1200" b="1" i="1" smtClean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</m:oMath>
                  </m:oMathPara>
                </a14:m>
                <a:endParaRPr lang="en-US" sz="1600" b="1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82" name="TextBox 181">
                <a:extLst>
                  <a:ext uri="{FF2B5EF4-FFF2-40B4-BE49-F238E27FC236}">
                    <a16:creationId xmlns:a16="http://schemas.microsoft.com/office/drawing/2014/main" id="{3DC1F963-9CE2-B140-B592-64C36B3EED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2734" y="2177858"/>
                <a:ext cx="987450" cy="345672"/>
              </a:xfrm>
              <a:prstGeom prst="rect">
                <a:avLst/>
              </a:prstGeom>
              <a:blipFill>
                <a:blip r:embed="rId9"/>
                <a:stretch>
                  <a:fillRect l="-2532" r="-1266" b="-103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9447D1E1-98E8-3541-965F-429F311326E3}"/>
              </a:ext>
            </a:extLst>
          </p:cNvPr>
          <p:cNvCxnSpPr/>
          <p:nvPr/>
        </p:nvCxnSpPr>
        <p:spPr>
          <a:xfrm>
            <a:off x="0" y="434354"/>
            <a:ext cx="12192000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9" name="TextBox 198">
            <a:extLst>
              <a:ext uri="{FF2B5EF4-FFF2-40B4-BE49-F238E27FC236}">
                <a16:creationId xmlns:a16="http://schemas.microsoft.com/office/drawing/2014/main" id="{BE63EE96-49CE-1E47-A5F5-6399A2931ADA}"/>
              </a:ext>
            </a:extLst>
          </p:cNvPr>
          <p:cNvSpPr txBox="1"/>
          <p:nvPr/>
        </p:nvSpPr>
        <p:spPr>
          <a:xfrm>
            <a:off x="3631397" y="6351141"/>
            <a:ext cx="48940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Possible trajectories of complex zeros that should be “blocked”.</a:t>
            </a:r>
          </a:p>
        </p:txBody>
      </p:sp>
      <p:cxnSp>
        <p:nvCxnSpPr>
          <p:cNvPr id="200" name="Straight Connector 199">
            <a:extLst>
              <a:ext uri="{FF2B5EF4-FFF2-40B4-BE49-F238E27FC236}">
                <a16:creationId xmlns:a16="http://schemas.microsoft.com/office/drawing/2014/main" id="{15D89304-80A3-8C40-9961-ABAB39B920FC}"/>
              </a:ext>
            </a:extLst>
          </p:cNvPr>
          <p:cNvCxnSpPr/>
          <p:nvPr/>
        </p:nvCxnSpPr>
        <p:spPr>
          <a:xfrm>
            <a:off x="3218539" y="6514328"/>
            <a:ext cx="433282" cy="0"/>
          </a:xfrm>
          <a:prstGeom prst="line">
            <a:avLst/>
          </a:prstGeom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82485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Freeform 186">
            <a:extLst>
              <a:ext uri="{FF2B5EF4-FFF2-40B4-BE49-F238E27FC236}">
                <a16:creationId xmlns:a16="http://schemas.microsoft.com/office/drawing/2014/main" id="{916DCB1B-530F-0445-855B-606A11797ECD}"/>
              </a:ext>
            </a:extLst>
          </p:cNvPr>
          <p:cNvSpPr/>
          <p:nvPr/>
        </p:nvSpPr>
        <p:spPr>
          <a:xfrm>
            <a:off x="5332725" y="1896698"/>
            <a:ext cx="969152" cy="942238"/>
          </a:xfrm>
          <a:custGeom>
            <a:avLst/>
            <a:gdLst>
              <a:gd name="connsiteX0" fmla="*/ 0 w 969152"/>
              <a:gd name="connsiteY0" fmla="*/ 105706 h 972274"/>
              <a:gd name="connsiteX1" fmla="*/ 130126 w 969152"/>
              <a:gd name="connsiteY1" fmla="*/ 45918 h 972274"/>
              <a:gd name="connsiteX2" fmla="*/ 203982 w 969152"/>
              <a:gd name="connsiteY2" fmla="*/ 17783 h 972274"/>
              <a:gd name="connsiteX3" fmla="*/ 302456 w 969152"/>
              <a:gd name="connsiteY3" fmla="*/ 3715 h 972274"/>
              <a:gd name="connsiteX4" fmla="*/ 446649 w 969152"/>
              <a:gd name="connsiteY4" fmla="*/ 3715 h 972274"/>
              <a:gd name="connsiteX5" fmla="*/ 580293 w 969152"/>
              <a:gd name="connsiteY5" fmla="*/ 45918 h 972274"/>
              <a:gd name="connsiteX6" fmla="*/ 657665 w 969152"/>
              <a:gd name="connsiteY6" fmla="*/ 98672 h 972274"/>
              <a:gd name="connsiteX7" fmla="*/ 777240 w 969152"/>
              <a:gd name="connsiteY7" fmla="*/ 232315 h 972274"/>
              <a:gd name="connsiteX8" fmla="*/ 826477 w 969152"/>
              <a:gd name="connsiteY8" fmla="*/ 320238 h 972274"/>
              <a:gd name="connsiteX9" fmla="*/ 882748 w 969152"/>
              <a:gd name="connsiteY9" fmla="*/ 460915 h 972274"/>
              <a:gd name="connsiteX10" fmla="*/ 928468 w 969152"/>
              <a:gd name="connsiteY10" fmla="*/ 654346 h 972274"/>
              <a:gd name="connsiteX11" fmla="*/ 967154 w 969152"/>
              <a:gd name="connsiteY11" fmla="*/ 935700 h 972274"/>
              <a:gd name="connsiteX12" fmla="*/ 960120 w 969152"/>
              <a:gd name="connsiteY12" fmla="*/ 960318 h 972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69152" h="972274">
                <a:moveTo>
                  <a:pt x="0" y="105706"/>
                </a:moveTo>
                <a:cubicBezTo>
                  <a:pt x="48064" y="83139"/>
                  <a:pt x="96129" y="60572"/>
                  <a:pt x="130126" y="45918"/>
                </a:cubicBezTo>
                <a:cubicBezTo>
                  <a:pt x="164123" y="31264"/>
                  <a:pt x="175260" y="24817"/>
                  <a:pt x="203982" y="17783"/>
                </a:cubicBezTo>
                <a:cubicBezTo>
                  <a:pt x="232704" y="10749"/>
                  <a:pt x="262012" y="6060"/>
                  <a:pt x="302456" y="3715"/>
                </a:cubicBezTo>
                <a:cubicBezTo>
                  <a:pt x="342901" y="1370"/>
                  <a:pt x="400343" y="-3319"/>
                  <a:pt x="446649" y="3715"/>
                </a:cubicBezTo>
                <a:cubicBezTo>
                  <a:pt x="492955" y="10749"/>
                  <a:pt x="545124" y="30092"/>
                  <a:pt x="580293" y="45918"/>
                </a:cubicBezTo>
                <a:cubicBezTo>
                  <a:pt x="615462" y="61744"/>
                  <a:pt x="624841" y="67606"/>
                  <a:pt x="657665" y="98672"/>
                </a:cubicBezTo>
                <a:cubicBezTo>
                  <a:pt x="690489" y="129738"/>
                  <a:pt x="749105" y="195387"/>
                  <a:pt x="777240" y="232315"/>
                </a:cubicBezTo>
                <a:cubicBezTo>
                  <a:pt x="805375" y="269243"/>
                  <a:pt x="808892" y="282138"/>
                  <a:pt x="826477" y="320238"/>
                </a:cubicBezTo>
                <a:cubicBezTo>
                  <a:pt x="844062" y="358338"/>
                  <a:pt x="865750" y="405230"/>
                  <a:pt x="882748" y="460915"/>
                </a:cubicBezTo>
                <a:cubicBezTo>
                  <a:pt x="899746" y="516600"/>
                  <a:pt x="914400" y="575215"/>
                  <a:pt x="928468" y="654346"/>
                </a:cubicBezTo>
                <a:cubicBezTo>
                  <a:pt x="942536" y="733477"/>
                  <a:pt x="961879" y="884705"/>
                  <a:pt x="967154" y="935700"/>
                </a:cubicBezTo>
                <a:cubicBezTo>
                  <a:pt x="972429" y="986695"/>
                  <a:pt x="966274" y="973506"/>
                  <a:pt x="960120" y="960318"/>
                </a:cubicBezTo>
              </a:path>
            </a:pathLst>
          </a:custGeom>
          <a:noFill/>
          <a:ln w="1270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B2ACC8-3632-0D43-94BE-13F989E39012}"/>
              </a:ext>
            </a:extLst>
          </p:cNvPr>
          <p:cNvSpPr txBox="1"/>
          <p:nvPr/>
        </p:nvSpPr>
        <p:spPr>
          <a:xfrm>
            <a:off x="3133134" y="-27162"/>
            <a:ext cx="59693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“Barrier” approach: how to clear the barrier?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1E00E5A-FFB6-CD47-990D-04A6A9B68F8E}"/>
                  </a:ext>
                </a:extLst>
              </p:cNvPr>
              <p:cNvSpPr txBox="1"/>
              <p:nvPr/>
            </p:nvSpPr>
            <p:spPr>
              <a:xfrm>
                <a:off x="1422396" y="4189645"/>
                <a:ext cx="1908488" cy="830997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 dirty="0"/>
                  <a:t>1. </a:t>
                </a:r>
                <a:r>
                  <a:rPr lang="en-US" sz="1200" dirty="0"/>
                  <a:t>Area cleared since all </a:t>
                </a:r>
                <a14:m>
                  <m:oMath xmlns:m="http://schemas.openxmlformats.org/officeDocument/2006/math">
                    <m:r>
                      <a:rPr lang="en-US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𝜁</m:t>
                    </m:r>
                  </m:oMath>
                </a14:m>
                <a:r>
                  <a:rPr lang="en-US" sz="1200" dirty="0"/>
                  <a:t>-zeros have been, or are assumed to be, verified to be on the critical line. 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1E00E5A-FFB6-CD47-990D-04A6A9B68F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2396" y="4189645"/>
                <a:ext cx="1908488" cy="830997"/>
              </a:xfrm>
              <a:prstGeom prst="rect">
                <a:avLst/>
              </a:prstGeom>
              <a:blipFill>
                <a:blip r:embed="rId3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A518E5AD-52DF-064A-AB0E-D6410AAB29E6}"/>
              </a:ext>
            </a:extLst>
          </p:cNvPr>
          <p:cNvCxnSpPr>
            <a:cxnSpLocks/>
            <a:stCxn id="11" idx="3"/>
            <a:endCxn id="134" idx="3"/>
          </p:cNvCxnSpPr>
          <p:nvPr/>
        </p:nvCxnSpPr>
        <p:spPr>
          <a:xfrm flipV="1">
            <a:off x="3330884" y="3920731"/>
            <a:ext cx="1279980" cy="684413"/>
          </a:xfrm>
          <a:prstGeom prst="line">
            <a:avLst/>
          </a:prstGeom>
          <a:ln>
            <a:prstDash val="lg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TextBox 151">
            <a:extLst>
              <a:ext uri="{FF2B5EF4-FFF2-40B4-BE49-F238E27FC236}">
                <a16:creationId xmlns:a16="http://schemas.microsoft.com/office/drawing/2014/main" id="{95758238-8875-7048-A6AD-6782E79ED0DD}"/>
              </a:ext>
            </a:extLst>
          </p:cNvPr>
          <p:cNvSpPr txBox="1"/>
          <p:nvPr/>
        </p:nvSpPr>
        <p:spPr>
          <a:xfrm>
            <a:off x="7300598" y="4340017"/>
            <a:ext cx="1968450" cy="101566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2. </a:t>
            </a:r>
            <a:r>
              <a:rPr lang="en-US" sz="1200" dirty="0"/>
              <a:t>For a given t, clear rectangle X..X+1, y=y</a:t>
            </a:r>
            <a:r>
              <a:rPr lang="en-US" sz="1200" baseline="-25000" dirty="0"/>
              <a:t>0</a:t>
            </a:r>
            <a:r>
              <a:rPr lang="en-US" sz="1200" dirty="0"/>
              <a:t>..1 (or a point on the hyperbola) using the argument principle and </a:t>
            </a:r>
            <a:r>
              <a:rPr lang="en-US" sz="1200" dirty="0" err="1"/>
              <a:t>Rouché's</a:t>
            </a:r>
            <a:r>
              <a:rPr lang="en-US" sz="1200" dirty="0"/>
              <a:t> theorem.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F6340A6F-8FFD-D84E-9E85-BC085095C05A}"/>
              </a:ext>
            </a:extLst>
          </p:cNvPr>
          <p:cNvSpPr txBox="1"/>
          <p:nvPr/>
        </p:nvSpPr>
        <p:spPr>
          <a:xfrm>
            <a:off x="8811823" y="1730459"/>
            <a:ext cx="2086063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3. </a:t>
            </a:r>
            <a:r>
              <a:rPr lang="en-US" sz="1200" dirty="0"/>
              <a:t>Use an adaptive mesh to establish the optimal next t and continue with 2. until t=t</a:t>
            </a:r>
            <a:r>
              <a:rPr lang="en-US" sz="1200" baseline="-25000" dirty="0"/>
              <a:t>0</a:t>
            </a:r>
            <a:r>
              <a:rPr lang="en-US" sz="1200" dirty="0"/>
              <a:t>.</a:t>
            </a:r>
          </a:p>
        </p:txBody>
      </p: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71459C02-1A56-534A-AE11-24BD4DD437DA}"/>
              </a:ext>
            </a:extLst>
          </p:cNvPr>
          <p:cNvCxnSpPr>
            <a:cxnSpLocks/>
            <a:stCxn id="161" idx="1"/>
            <a:endCxn id="73" idx="1"/>
          </p:cNvCxnSpPr>
          <p:nvPr/>
        </p:nvCxnSpPr>
        <p:spPr>
          <a:xfrm flipH="1">
            <a:off x="7490591" y="2053625"/>
            <a:ext cx="1321232" cy="302250"/>
          </a:xfrm>
          <a:prstGeom prst="line">
            <a:avLst/>
          </a:prstGeom>
          <a:ln>
            <a:prstDash val="lg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4" name="TextBox 163">
                <a:extLst>
                  <a:ext uri="{FF2B5EF4-FFF2-40B4-BE49-F238E27FC236}">
                    <a16:creationId xmlns:a16="http://schemas.microsoft.com/office/drawing/2014/main" id="{2A920AD5-9B8C-464E-8668-DE20363057D1}"/>
                  </a:ext>
                </a:extLst>
              </p:cNvPr>
              <p:cNvSpPr txBox="1"/>
              <p:nvPr/>
            </p:nvSpPr>
            <p:spPr>
              <a:xfrm>
                <a:off x="885785" y="1464023"/>
                <a:ext cx="1493960" cy="830997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 dirty="0"/>
                  <a:t>0. </a:t>
                </a:r>
                <a:r>
                  <a:rPr lang="en-US" sz="1200" dirty="0"/>
                  <a:t>Pick a promising combination of t</a:t>
                </a:r>
                <a:r>
                  <a:rPr lang="en-US" sz="1200" baseline="-25000" dirty="0"/>
                  <a:t>0</a:t>
                </a:r>
                <a:r>
                  <a:rPr lang="en-US" sz="1200" dirty="0"/>
                  <a:t> ,y</a:t>
                </a:r>
                <a:r>
                  <a:rPr lang="en-US" sz="1200" baseline="-25000" dirty="0"/>
                  <a:t>0 </a:t>
                </a:r>
                <a:r>
                  <a:rPr lang="en-US" sz="1200" dirty="0"/>
                  <a:t> and an X to lower</a:t>
                </a:r>
              </a:p>
              <a:p>
                <a:pPr algn="ctr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1200" dirty="0"/>
                  <a:t> </a:t>
                </a:r>
                <a14:m>
                  <m:oMath xmlns:m="http://schemas.openxmlformats.org/officeDocument/2006/math">
                    <m:r>
                      <a:rPr lang="en-US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sz="1200" dirty="0"/>
                  <a:t> </a:t>
                </a:r>
                <a:r>
                  <a:rPr lang="en-US" sz="1100" dirty="0"/>
                  <a:t>t</a:t>
                </a:r>
                <a:r>
                  <a:rPr lang="en-US" sz="1100" baseline="-25000" dirty="0"/>
                  <a:t>0</a:t>
                </a:r>
                <a:r>
                  <a:rPr lang="en-US" sz="1200" dirty="0"/>
                  <a:t> + </a:t>
                </a:r>
                <a:r>
                  <a:rPr lang="en-US" sz="1000" dirty="0"/>
                  <a:t>0.5</a:t>
                </a:r>
                <a:r>
                  <a:rPr lang="en-US" sz="1200" dirty="0"/>
                  <a:t> </a:t>
                </a:r>
                <a:r>
                  <a:rPr lang="en-US" sz="1100" dirty="0"/>
                  <a:t>y</a:t>
                </a:r>
                <a:r>
                  <a:rPr lang="en-US" sz="1100" baseline="-25000" dirty="0"/>
                  <a:t>0</a:t>
                </a:r>
                <a:r>
                  <a:rPr lang="en-US" sz="1200" baseline="30000" dirty="0"/>
                  <a:t>2</a:t>
                </a:r>
                <a:r>
                  <a:rPr lang="en-US" sz="1200" dirty="0"/>
                  <a:t> </a:t>
                </a:r>
                <a:endParaRPr lang="en-US" sz="1200" baseline="-25000" dirty="0"/>
              </a:p>
            </p:txBody>
          </p:sp>
        </mc:Choice>
        <mc:Fallback xmlns="">
          <p:sp>
            <p:nvSpPr>
              <p:cNvPr id="164" name="TextBox 163">
                <a:extLst>
                  <a:ext uri="{FF2B5EF4-FFF2-40B4-BE49-F238E27FC236}">
                    <a16:creationId xmlns:a16="http://schemas.microsoft.com/office/drawing/2014/main" id="{2A920AD5-9B8C-464E-8668-DE20363057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785" y="1464023"/>
                <a:ext cx="1493960" cy="830997"/>
              </a:xfrm>
              <a:prstGeom prst="rect">
                <a:avLst/>
              </a:prstGeom>
              <a:blipFill>
                <a:blip r:embed="rId4"/>
                <a:stretch>
                  <a:fillRect b="-14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E32693B9-3DB1-EB4E-B5C6-014507617CC2}"/>
              </a:ext>
            </a:extLst>
          </p:cNvPr>
          <p:cNvCxnSpPr>
            <a:cxnSpLocks/>
            <a:stCxn id="164" idx="3"/>
          </p:cNvCxnSpPr>
          <p:nvPr/>
        </p:nvCxnSpPr>
        <p:spPr>
          <a:xfrm>
            <a:off x="2379745" y="1879522"/>
            <a:ext cx="1137355" cy="563039"/>
          </a:xfrm>
          <a:prstGeom prst="line">
            <a:avLst/>
          </a:prstGeom>
          <a:ln>
            <a:prstDash val="lg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TextBox 168">
            <a:extLst>
              <a:ext uri="{FF2B5EF4-FFF2-40B4-BE49-F238E27FC236}">
                <a16:creationId xmlns:a16="http://schemas.microsoft.com/office/drawing/2014/main" id="{BA278E14-E71B-2149-93B6-58369F32F398}"/>
              </a:ext>
            </a:extLst>
          </p:cNvPr>
          <p:cNvSpPr txBox="1"/>
          <p:nvPr/>
        </p:nvSpPr>
        <p:spPr>
          <a:xfrm>
            <a:off x="3852989" y="6294183"/>
            <a:ext cx="49217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Possible trajectories of complex zeros that should be “blocked”.</a:t>
            </a:r>
          </a:p>
        </p:txBody>
      </p: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9C9C06D3-EBDF-BA4B-8169-3A5F9F2C77C9}"/>
              </a:ext>
            </a:extLst>
          </p:cNvPr>
          <p:cNvCxnSpPr/>
          <p:nvPr/>
        </p:nvCxnSpPr>
        <p:spPr>
          <a:xfrm>
            <a:off x="3419707" y="6450320"/>
            <a:ext cx="433282" cy="0"/>
          </a:xfrm>
          <a:prstGeom prst="line">
            <a:avLst/>
          </a:prstGeom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Cube 125">
            <a:extLst>
              <a:ext uri="{FF2B5EF4-FFF2-40B4-BE49-F238E27FC236}">
                <a16:creationId xmlns:a16="http://schemas.microsoft.com/office/drawing/2014/main" id="{AAD406FC-089B-4547-AD55-3BB7BAB0E3D7}"/>
              </a:ext>
            </a:extLst>
          </p:cNvPr>
          <p:cNvSpPr/>
          <p:nvPr/>
        </p:nvSpPr>
        <p:spPr>
          <a:xfrm>
            <a:off x="3911513" y="2904340"/>
            <a:ext cx="2148451" cy="980316"/>
          </a:xfrm>
          <a:prstGeom prst="cube">
            <a:avLst>
              <a:gd name="adj" fmla="val 98676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7FB01084-34C3-0745-8AB6-6C08B2E36B0C}"/>
              </a:ext>
            </a:extLst>
          </p:cNvPr>
          <p:cNvCxnSpPr>
            <a:cxnSpLocks/>
          </p:cNvCxnSpPr>
          <p:nvPr/>
        </p:nvCxnSpPr>
        <p:spPr>
          <a:xfrm flipV="1">
            <a:off x="4097741" y="3888579"/>
            <a:ext cx="4113079" cy="6112"/>
          </a:xfrm>
          <a:prstGeom prst="line">
            <a:avLst/>
          </a:prstGeom>
          <a:ln>
            <a:prstDash val="dash"/>
            <a:headEnd type="none" w="med" len="med"/>
            <a:tailEnd type="triangle" w="med" len="med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Parallelogram 84">
            <a:extLst>
              <a:ext uri="{FF2B5EF4-FFF2-40B4-BE49-F238E27FC236}">
                <a16:creationId xmlns:a16="http://schemas.microsoft.com/office/drawing/2014/main" id="{91F216D5-E763-9E40-8935-7C858E35BFB4}"/>
              </a:ext>
            </a:extLst>
          </p:cNvPr>
          <p:cNvSpPr/>
          <p:nvPr/>
        </p:nvSpPr>
        <p:spPr>
          <a:xfrm rot="5400000" flipV="1">
            <a:off x="4885700" y="2320969"/>
            <a:ext cx="1780445" cy="800719"/>
          </a:xfrm>
          <a:prstGeom prst="parallelogram">
            <a:avLst>
              <a:gd name="adj" fmla="val 99286"/>
            </a:avLst>
          </a:prstGeom>
          <a:solidFill>
            <a:srgbClr val="4472C4">
              <a:alpha val="2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7C31F1D6-FFE0-6145-B843-8C091A221758}"/>
              </a:ext>
            </a:extLst>
          </p:cNvPr>
          <p:cNvSpPr txBox="1"/>
          <p:nvPr/>
        </p:nvSpPr>
        <p:spPr>
          <a:xfrm>
            <a:off x="6354374" y="3475855"/>
            <a:ext cx="316112" cy="253916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sz="1000" i="1" dirty="0">
                <a:solidFill>
                  <a:srgbClr val="0070C0"/>
                </a:solidFill>
              </a:rPr>
              <a:t>Y</a:t>
            </a:r>
            <a:r>
              <a:rPr lang="en-US" sz="1000" i="1" baseline="-25000" dirty="0">
                <a:solidFill>
                  <a:srgbClr val="0070C0"/>
                </a:solidFill>
              </a:rPr>
              <a:t>0 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D460E7D-15A1-3745-B926-48BB840F89CD}"/>
              </a:ext>
            </a:extLst>
          </p:cNvPr>
          <p:cNvSpPr txBox="1"/>
          <p:nvPr/>
        </p:nvSpPr>
        <p:spPr>
          <a:xfrm>
            <a:off x="7051876" y="2786401"/>
            <a:ext cx="274434" cy="253916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sz="1000" i="1" dirty="0">
                <a:solidFill>
                  <a:srgbClr val="0070C0"/>
                </a:solidFill>
              </a:rPr>
              <a:t>1</a:t>
            </a:r>
            <a:r>
              <a:rPr lang="en-US" sz="1000" i="1" baseline="-25000" dirty="0">
                <a:solidFill>
                  <a:srgbClr val="0070C0"/>
                </a:solidFill>
              </a:rPr>
              <a:t> </a:t>
            </a:r>
          </a:p>
        </p:txBody>
      </p: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D65B9F4F-91F1-4E47-B2A9-C964FD9099B5}"/>
              </a:ext>
            </a:extLst>
          </p:cNvPr>
          <p:cNvCxnSpPr>
            <a:cxnSpLocks/>
          </p:cNvCxnSpPr>
          <p:nvPr/>
        </p:nvCxnSpPr>
        <p:spPr>
          <a:xfrm flipV="1">
            <a:off x="3901288" y="2820872"/>
            <a:ext cx="1035472" cy="1073820"/>
          </a:xfrm>
          <a:prstGeom prst="line">
            <a:avLst/>
          </a:prstGeom>
          <a:ln>
            <a:prstDash val="dash"/>
            <a:headEnd type="none" w="med" len="med"/>
            <a:tailEnd type="triangle" w="med" len="med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3C9DF3B7-0AB2-BD4C-8570-03CEBB087E9D}"/>
              </a:ext>
            </a:extLst>
          </p:cNvPr>
          <p:cNvCxnSpPr>
            <a:cxnSpLocks/>
          </p:cNvCxnSpPr>
          <p:nvPr/>
        </p:nvCxnSpPr>
        <p:spPr>
          <a:xfrm flipV="1">
            <a:off x="3894778" y="1277886"/>
            <a:ext cx="0" cy="2610692"/>
          </a:xfrm>
          <a:prstGeom prst="line">
            <a:avLst/>
          </a:prstGeom>
          <a:ln>
            <a:prstDash val="dash"/>
            <a:headEnd type="none" w="med" len="med"/>
            <a:tailEnd type="triangle" w="med" len="med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8115E314-9A45-C146-9187-FD0CB5DCFF2D}"/>
              </a:ext>
            </a:extLst>
          </p:cNvPr>
          <p:cNvSpPr txBox="1"/>
          <p:nvPr/>
        </p:nvSpPr>
        <p:spPr>
          <a:xfrm>
            <a:off x="8173970" y="3739820"/>
            <a:ext cx="2519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>
                <a:solidFill>
                  <a:schemeClr val="accent1"/>
                </a:solidFill>
              </a:rPr>
              <a:t>x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4C7DFB1D-672A-C84C-8CBD-4F139F8D8296}"/>
              </a:ext>
            </a:extLst>
          </p:cNvPr>
          <p:cNvSpPr txBox="1"/>
          <p:nvPr/>
        </p:nvSpPr>
        <p:spPr>
          <a:xfrm>
            <a:off x="3777006" y="1021198"/>
            <a:ext cx="2359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>
                <a:solidFill>
                  <a:schemeClr val="accent1"/>
                </a:solidFill>
              </a:rPr>
              <a:t>t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71DE55C8-0713-2045-AF58-223EF4BE9426}"/>
              </a:ext>
            </a:extLst>
          </p:cNvPr>
          <p:cNvSpPr txBox="1"/>
          <p:nvPr/>
        </p:nvSpPr>
        <p:spPr>
          <a:xfrm>
            <a:off x="4873769" y="2613912"/>
            <a:ext cx="2535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>
                <a:solidFill>
                  <a:schemeClr val="accent1"/>
                </a:solidFill>
              </a:rPr>
              <a:t>y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3B4B3E4A-4EAD-9E46-9D57-E00E1C0E9F52}"/>
              </a:ext>
            </a:extLst>
          </p:cNvPr>
          <p:cNvSpPr txBox="1"/>
          <p:nvPr/>
        </p:nvSpPr>
        <p:spPr>
          <a:xfrm>
            <a:off x="7078147" y="1752831"/>
            <a:ext cx="295273" cy="253916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sz="1000" i="1" dirty="0">
                <a:solidFill>
                  <a:srgbClr val="0070C0"/>
                </a:solidFill>
              </a:rPr>
              <a:t>t</a:t>
            </a:r>
            <a:r>
              <a:rPr lang="en-US" sz="1000" i="1" baseline="-25000" dirty="0">
                <a:solidFill>
                  <a:srgbClr val="0070C0"/>
                </a:solidFill>
              </a:rPr>
              <a:t>0 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C81EC577-C064-6746-94AC-C3593FC9A313}"/>
              </a:ext>
            </a:extLst>
          </p:cNvPr>
          <p:cNvSpPr txBox="1"/>
          <p:nvPr/>
        </p:nvSpPr>
        <p:spPr>
          <a:xfrm>
            <a:off x="7088567" y="2660159"/>
            <a:ext cx="274434" cy="253916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sz="1000" i="1" dirty="0">
                <a:solidFill>
                  <a:srgbClr val="0070C0"/>
                </a:solidFill>
              </a:rPr>
              <a:t>0</a:t>
            </a:r>
            <a:r>
              <a:rPr lang="en-US" sz="1000" i="1" baseline="-25000" dirty="0">
                <a:solidFill>
                  <a:srgbClr val="0070C0"/>
                </a:solidFill>
              </a:rPr>
              <a:t> </a:t>
            </a:r>
          </a:p>
        </p:txBody>
      </p: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B75B0982-95BF-B94E-97DA-F0E1FCA00485}"/>
              </a:ext>
            </a:extLst>
          </p:cNvPr>
          <p:cNvCxnSpPr>
            <a:cxnSpLocks/>
          </p:cNvCxnSpPr>
          <p:nvPr/>
        </p:nvCxnSpPr>
        <p:spPr>
          <a:xfrm flipV="1">
            <a:off x="5088788" y="3571372"/>
            <a:ext cx="299720" cy="317207"/>
          </a:xfrm>
          <a:prstGeom prst="line">
            <a:avLst/>
          </a:prstGeom>
          <a:ln>
            <a:prstDash val="dash"/>
            <a:headEnd type="none" w="med" len="med"/>
            <a:tailEnd type="none" w="med" len="med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57F36550-2CA9-A149-B368-79A5D799283F}"/>
              </a:ext>
            </a:extLst>
          </p:cNvPr>
          <p:cNvCxnSpPr>
            <a:cxnSpLocks/>
          </p:cNvCxnSpPr>
          <p:nvPr/>
        </p:nvCxnSpPr>
        <p:spPr>
          <a:xfrm flipV="1">
            <a:off x="6118150" y="3578102"/>
            <a:ext cx="299720" cy="317207"/>
          </a:xfrm>
          <a:prstGeom prst="line">
            <a:avLst/>
          </a:prstGeom>
          <a:ln>
            <a:prstDash val="dash"/>
            <a:headEnd type="none" w="med" len="med"/>
            <a:tailEnd type="none" w="med" len="med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TextBox 119">
            <a:extLst>
              <a:ext uri="{FF2B5EF4-FFF2-40B4-BE49-F238E27FC236}">
                <a16:creationId xmlns:a16="http://schemas.microsoft.com/office/drawing/2014/main" id="{CA1E59F3-B30A-0D43-A8A3-7052425F54EB}"/>
              </a:ext>
            </a:extLst>
          </p:cNvPr>
          <p:cNvSpPr txBox="1"/>
          <p:nvPr/>
        </p:nvSpPr>
        <p:spPr>
          <a:xfrm>
            <a:off x="4856596" y="3839215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accent1"/>
                </a:solidFill>
              </a:rPr>
              <a:t>X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AB55C6AB-DA9F-CC4F-99A9-545AD1A4FB28}"/>
              </a:ext>
            </a:extLst>
          </p:cNvPr>
          <p:cNvSpPr txBox="1"/>
          <p:nvPr/>
        </p:nvSpPr>
        <p:spPr>
          <a:xfrm>
            <a:off x="5833487" y="3839215"/>
            <a:ext cx="4587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accent1"/>
                </a:solidFill>
              </a:rPr>
              <a:t>X+1</a:t>
            </a:r>
          </a:p>
        </p:txBody>
      </p:sp>
      <p:sp>
        <p:nvSpPr>
          <p:cNvPr id="34" name="Cube 33">
            <a:extLst>
              <a:ext uri="{FF2B5EF4-FFF2-40B4-BE49-F238E27FC236}">
                <a16:creationId xmlns:a16="http://schemas.microsoft.com/office/drawing/2014/main" id="{B154D289-941E-D745-B02D-FD8B1986DD72}"/>
              </a:ext>
            </a:extLst>
          </p:cNvPr>
          <p:cNvSpPr/>
          <p:nvPr/>
        </p:nvSpPr>
        <p:spPr>
          <a:xfrm>
            <a:off x="5379974" y="2747619"/>
            <a:ext cx="1747995" cy="841699"/>
          </a:xfrm>
          <a:prstGeom prst="cube">
            <a:avLst>
              <a:gd name="adj" fmla="val 88243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22" name="Cube 121">
            <a:extLst>
              <a:ext uri="{FF2B5EF4-FFF2-40B4-BE49-F238E27FC236}">
                <a16:creationId xmlns:a16="http://schemas.microsoft.com/office/drawing/2014/main" id="{248F4DB5-0C6E-7E46-A355-C9DD5000A470}"/>
              </a:ext>
            </a:extLst>
          </p:cNvPr>
          <p:cNvSpPr/>
          <p:nvPr/>
        </p:nvSpPr>
        <p:spPr>
          <a:xfrm>
            <a:off x="5379974" y="2646240"/>
            <a:ext cx="1747995" cy="841699"/>
          </a:xfrm>
          <a:prstGeom prst="cube">
            <a:avLst>
              <a:gd name="adj" fmla="val 88243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23" name="Cube 122">
            <a:extLst>
              <a:ext uri="{FF2B5EF4-FFF2-40B4-BE49-F238E27FC236}">
                <a16:creationId xmlns:a16="http://schemas.microsoft.com/office/drawing/2014/main" id="{4B8A471C-7F53-D040-A4C1-246F24751D78}"/>
              </a:ext>
            </a:extLst>
          </p:cNvPr>
          <p:cNvSpPr/>
          <p:nvPr/>
        </p:nvSpPr>
        <p:spPr>
          <a:xfrm>
            <a:off x="5375563" y="2544000"/>
            <a:ext cx="1747995" cy="841699"/>
          </a:xfrm>
          <a:prstGeom prst="cube">
            <a:avLst>
              <a:gd name="adj" fmla="val 88243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24" name="Cube 123">
            <a:extLst>
              <a:ext uri="{FF2B5EF4-FFF2-40B4-BE49-F238E27FC236}">
                <a16:creationId xmlns:a16="http://schemas.microsoft.com/office/drawing/2014/main" id="{9602D21F-ED8C-484C-B46B-6CF53AAC2841}"/>
              </a:ext>
            </a:extLst>
          </p:cNvPr>
          <p:cNvSpPr/>
          <p:nvPr/>
        </p:nvSpPr>
        <p:spPr>
          <a:xfrm>
            <a:off x="5375563" y="2442561"/>
            <a:ext cx="1747995" cy="841699"/>
          </a:xfrm>
          <a:prstGeom prst="cube">
            <a:avLst>
              <a:gd name="adj" fmla="val 88243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25" name="Cube 124">
            <a:extLst>
              <a:ext uri="{FF2B5EF4-FFF2-40B4-BE49-F238E27FC236}">
                <a16:creationId xmlns:a16="http://schemas.microsoft.com/office/drawing/2014/main" id="{9C2530CA-F3FC-B243-AA0F-97C3AF044CDD}"/>
              </a:ext>
            </a:extLst>
          </p:cNvPr>
          <p:cNvSpPr/>
          <p:nvPr/>
        </p:nvSpPr>
        <p:spPr>
          <a:xfrm>
            <a:off x="5375563" y="2339813"/>
            <a:ext cx="1747995" cy="841699"/>
          </a:xfrm>
          <a:prstGeom prst="cube">
            <a:avLst>
              <a:gd name="adj" fmla="val 88243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84" name="Parallelogram 83">
            <a:extLst>
              <a:ext uri="{FF2B5EF4-FFF2-40B4-BE49-F238E27FC236}">
                <a16:creationId xmlns:a16="http://schemas.microsoft.com/office/drawing/2014/main" id="{9A57360E-8854-1C43-B618-C4C6FF1CF926}"/>
              </a:ext>
            </a:extLst>
          </p:cNvPr>
          <p:cNvSpPr/>
          <p:nvPr/>
        </p:nvSpPr>
        <p:spPr>
          <a:xfrm rot="5400000" flipV="1">
            <a:off x="5918631" y="2362034"/>
            <a:ext cx="1680493" cy="738186"/>
          </a:xfrm>
          <a:prstGeom prst="parallelogram">
            <a:avLst>
              <a:gd name="adj" fmla="val 99286"/>
            </a:avLst>
          </a:prstGeom>
          <a:solidFill>
            <a:srgbClr val="4472C4">
              <a:alpha val="2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9B06A292-DBE8-664C-87F3-DA6354FFE54E}"/>
              </a:ext>
            </a:extLst>
          </p:cNvPr>
          <p:cNvSpPr/>
          <p:nvPr/>
        </p:nvSpPr>
        <p:spPr>
          <a:xfrm>
            <a:off x="4399877" y="3865352"/>
            <a:ext cx="67910" cy="58478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4C08DBD8-6BB4-8740-B32D-F1F83BFD07C5}"/>
              </a:ext>
            </a:extLst>
          </p:cNvPr>
          <p:cNvSpPr/>
          <p:nvPr/>
        </p:nvSpPr>
        <p:spPr>
          <a:xfrm>
            <a:off x="4600919" y="3870817"/>
            <a:ext cx="67910" cy="58478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51" name="Oval 150">
            <a:extLst>
              <a:ext uri="{FF2B5EF4-FFF2-40B4-BE49-F238E27FC236}">
                <a16:creationId xmlns:a16="http://schemas.microsoft.com/office/drawing/2014/main" id="{98E63C06-A40E-9E48-BC83-6B4B698B8B69}"/>
              </a:ext>
            </a:extLst>
          </p:cNvPr>
          <p:cNvSpPr/>
          <p:nvPr/>
        </p:nvSpPr>
        <p:spPr>
          <a:xfrm>
            <a:off x="4727899" y="3870816"/>
            <a:ext cx="67910" cy="58478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73" name="Right Brace 72">
            <a:extLst>
              <a:ext uri="{FF2B5EF4-FFF2-40B4-BE49-F238E27FC236}">
                <a16:creationId xmlns:a16="http://schemas.microsoft.com/office/drawing/2014/main" id="{399D0A2B-4AE3-BF45-9016-B20203749F8C}"/>
              </a:ext>
            </a:extLst>
          </p:cNvPr>
          <p:cNvSpPr/>
          <p:nvPr/>
        </p:nvSpPr>
        <p:spPr>
          <a:xfrm>
            <a:off x="7347983" y="1890877"/>
            <a:ext cx="142608" cy="929995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80" name="Arc 79">
            <a:extLst>
              <a:ext uri="{FF2B5EF4-FFF2-40B4-BE49-F238E27FC236}">
                <a16:creationId xmlns:a16="http://schemas.microsoft.com/office/drawing/2014/main" id="{26D307DC-77AC-1749-AE81-1554E2810643}"/>
              </a:ext>
            </a:extLst>
          </p:cNvPr>
          <p:cNvSpPr/>
          <p:nvPr/>
        </p:nvSpPr>
        <p:spPr>
          <a:xfrm rot="7448394">
            <a:off x="4470582" y="660437"/>
            <a:ext cx="3302805" cy="3111416"/>
          </a:xfrm>
          <a:prstGeom prst="arc">
            <a:avLst>
              <a:gd name="adj1" fmla="val 17319142"/>
              <a:gd name="adj2" fmla="val 0"/>
            </a:avLst>
          </a:pr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459D857F-4660-7244-ADE2-FD9756E6AE68}"/>
              </a:ext>
            </a:extLst>
          </p:cNvPr>
          <p:cNvCxnSpPr/>
          <p:nvPr/>
        </p:nvCxnSpPr>
        <p:spPr>
          <a:xfrm flipV="1">
            <a:off x="7219203" y="2379837"/>
            <a:ext cx="0" cy="266403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Arc 82">
            <a:extLst>
              <a:ext uri="{FF2B5EF4-FFF2-40B4-BE49-F238E27FC236}">
                <a16:creationId xmlns:a16="http://schemas.microsoft.com/office/drawing/2014/main" id="{2C09A763-A9B5-FF46-91D0-98ED4A508FBF}"/>
              </a:ext>
            </a:extLst>
          </p:cNvPr>
          <p:cNvSpPr/>
          <p:nvPr/>
        </p:nvSpPr>
        <p:spPr>
          <a:xfrm rot="383687">
            <a:off x="5820312" y="2943728"/>
            <a:ext cx="1833093" cy="1015798"/>
          </a:xfrm>
          <a:prstGeom prst="arc">
            <a:avLst/>
          </a:prstGeom>
          <a:ln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7A40A891-8655-6C44-BCB0-7D2593B734C9}"/>
              </a:ext>
            </a:extLst>
          </p:cNvPr>
          <p:cNvGrpSpPr/>
          <p:nvPr/>
        </p:nvGrpSpPr>
        <p:grpSpPr>
          <a:xfrm rot="17955880">
            <a:off x="3965315" y="3817605"/>
            <a:ext cx="94012" cy="148742"/>
            <a:chOff x="2783242" y="3962926"/>
            <a:chExt cx="93758" cy="180181"/>
          </a:xfrm>
        </p:grpSpPr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1F083CFC-0BF9-C44E-BD49-800BAE49F2B9}"/>
                </a:ext>
              </a:extLst>
            </p:cNvPr>
            <p:cNvCxnSpPr/>
            <p:nvPr/>
          </p:nvCxnSpPr>
          <p:spPr>
            <a:xfrm>
              <a:off x="2786772" y="3962926"/>
              <a:ext cx="0" cy="9009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B58C5DB9-6451-DD49-82D7-DD7E65A06605}"/>
                </a:ext>
              </a:extLst>
            </p:cNvPr>
            <p:cNvCxnSpPr>
              <a:cxnSpLocks/>
            </p:cNvCxnSpPr>
            <p:nvPr/>
          </p:nvCxnSpPr>
          <p:spPr>
            <a:xfrm>
              <a:off x="2783242" y="4053016"/>
              <a:ext cx="9375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3FE909BE-6DF4-2042-A90C-7E271B6DAAB8}"/>
                </a:ext>
              </a:extLst>
            </p:cNvPr>
            <p:cNvCxnSpPr>
              <a:cxnSpLocks/>
            </p:cNvCxnSpPr>
            <p:nvPr/>
          </p:nvCxnSpPr>
          <p:spPr>
            <a:xfrm>
              <a:off x="2877000" y="4053016"/>
              <a:ext cx="0" cy="9009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92" name="Straight Connector 191">
            <a:extLst>
              <a:ext uri="{FF2B5EF4-FFF2-40B4-BE49-F238E27FC236}">
                <a16:creationId xmlns:a16="http://schemas.microsoft.com/office/drawing/2014/main" id="{515AED49-9CB8-CA44-A209-C250A8CC8A11}"/>
              </a:ext>
            </a:extLst>
          </p:cNvPr>
          <p:cNvCxnSpPr>
            <a:cxnSpLocks/>
            <a:endCxn id="126" idx="2"/>
          </p:cNvCxnSpPr>
          <p:nvPr/>
        </p:nvCxnSpPr>
        <p:spPr>
          <a:xfrm flipH="1" flipV="1">
            <a:off x="3911513" y="3878166"/>
            <a:ext cx="2910" cy="19988"/>
          </a:xfrm>
          <a:prstGeom prst="line">
            <a:avLst/>
          </a:prstGeom>
          <a:ln>
            <a:prstDash val="dash"/>
            <a:headEnd type="none" w="med" len="med"/>
            <a:tailEnd type="none" w="med" len="med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13237099-D4C5-E449-850A-101E3B5C44FB}"/>
              </a:ext>
            </a:extLst>
          </p:cNvPr>
          <p:cNvCxnSpPr>
            <a:cxnSpLocks/>
          </p:cNvCxnSpPr>
          <p:nvPr/>
        </p:nvCxnSpPr>
        <p:spPr>
          <a:xfrm flipV="1">
            <a:off x="3716655" y="1631485"/>
            <a:ext cx="1079154" cy="873498"/>
          </a:xfrm>
          <a:prstGeom prst="line">
            <a:avLst/>
          </a:prstGeom>
          <a:ln w="285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9" name="Rectangle 158">
                <a:extLst>
                  <a:ext uri="{FF2B5EF4-FFF2-40B4-BE49-F238E27FC236}">
                    <a16:creationId xmlns:a16="http://schemas.microsoft.com/office/drawing/2014/main" id="{9F04633E-8A54-9449-A7E1-AF647C02A7E3}"/>
                  </a:ext>
                </a:extLst>
              </p:cNvPr>
              <p:cNvSpPr/>
              <p:nvPr/>
            </p:nvSpPr>
            <p:spPr>
              <a:xfrm>
                <a:off x="3400952" y="2295020"/>
                <a:ext cx="397866" cy="40010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000" i="1" smtClean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Λ</m:t>
                      </m:r>
                    </m:oMath>
                  </m:oMathPara>
                </a14:m>
                <a:endParaRPr lang="en-US" sz="2000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59" name="Rectangle 158">
                <a:extLst>
                  <a:ext uri="{FF2B5EF4-FFF2-40B4-BE49-F238E27FC236}">
                    <a16:creationId xmlns:a16="http://schemas.microsoft.com/office/drawing/2014/main" id="{9F04633E-8A54-9449-A7E1-AF647C02A7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0952" y="2295020"/>
                <a:ext cx="397866" cy="40010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755BC9D0-DC8F-F04B-8F60-EAEBF1EC5A35}"/>
              </a:ext>
            </a:extLst>
          </p:cNvPr>
          <p:cNvCxnSpPr>
            <a:cxnSpLocks/>
          </p:cNvCxnSpPr>
          <p:nvPr/>
        </p:nvCxnSpPr>
        <p:spPr>
          <a:xfrm flipV="1">
            <a:off x="3885829" y="1326751"/>
            <a:ext cx="842070" cy="692681"/>
          </a:xfrm>
          <a:prstGeom prst="line">
            <a:avLst/>
          </a:prstGeom>
          <a:ln>
            <a:prstDash val="dash"/>
            <a:headEnd type="none" w="med" len="med"/>
            <a:tailEnd type="none" w="med" len="med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TextBox 171">
            <a:extLst>
              <a:ext uri="{FF2B5EF4-FFF2-40B4-BE49-F238E27FC236}">
                <a16:creationId xmlns:a16="http://schemas.microsoft.com/office/drawing/2014/main" id="{341E1286-AC65-5A46-B58F-B8D7EDB774AE}"/>
              </a:ext>
            </a:extLst>
          </p:cNvPr>
          <p:cNvSpPr txBox="1"/>
          <p:nvPr/>
        </p:nvSpPr>
        <p:spPr>
          <a:xfrm>
            <a:off x="3615369" y="1912945"/>
            <a:ext cx="377027" cy="253916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sz="1000" i="1" dirty="0">
                <a:solidFill>
                  <a:srgbClr val="0070C0"/>
                </a:solidFill>
              </a:rPr>
              <a:t>0.5</a:t>
            </a:r>
            <a:r>
              <a:rPr lang="en-US" sz="1000" i="1" baseline="-25000" dirty="0">
                <a:solidFill>
                  <a:srgbClr val="0070C0"/>
                </a:solidFill>
              </a:rPr>
              <a:t> </a:t>
            </a:r>
          </a:p>
        </p:txBody>
      </p: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292931FD-28F8-B448-8C18-30272C210019}"/>
              </a:ext>
            </a:extLst>
          </p:cNvPr>
          <p:cNvCxnSpPr>
            <a:cxnSpLocks/>
            <a:stCxn id="152" idx="0"/>
          </p:cNvCxnSpPr>
          <p:nvPr/>
        </p:nvCxnSpPr>
        <p:spPr>
          <a:xfrm flipH="1" flipV="1">
            <a:off x="6368571" y="2735649"/>
            <a:ext cx="1916252" cy="1604368"/>
          </a:xfrm>
          <a:prstGeom prst="line">
            <a:avLst/>
          </a:prstGeom>
          <a:ln>
            <a:prstDash val="lg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TextBox 175">
            <a:extLst>
              <a:ext uri="{FF2B5EF4-FFF2-40B4-BE49-F238E27FC236}">
                <a16:creationId xmlns:a16="http://schemas.microsoft.com/office/drawing/2014/main" id="{C72FDD0B-9786-5942-B704-D9D245A566BC}"/>
              </a:ext>
            </a:extLst>
          </p:cNvPr>
          <p:cNvSpPr txBox="1"/>
          <p:nvPr/>
        </p:nvSpPr>
        <p:spPr>
          <a:xfrm>
            <a:off x="4655413" y="2735648"/>
            <a:ext cx="274434" cy="253916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sz="1000" i="1" dirty="0">
                <a:solidFill>
                  <a:srgbClr val="0070C0"/>
                </a:solidFill>
              </a:rPr>
              <a:t>1</a:t>
            </a:r>
            <a:r>
              <a:rPr lang="en-US" sz="1000" i="1" baseline="-25000" dirty="0">
                <a:solidFill>
                  <a:srgbClr val="0070C0"/>
                </a:solidFill>
              </a:rPr>
              <a:t> </a:t>
            </a: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59068534-754E-C84F-9386-15E72545D864}"/>
              </a:ext>
            </a:extLst>
          </p:cNvPr>
          <p:cNvSpPr txBox="1"/>
          <p:nvPr/>
        </p:nvSpPr>
        <p:spPr>
          <a:xfrm>
            <a:off x="3709883" y="3726000"/>
            <a:ext cx="274434" cy="253916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sz="1000" i="1" dirty="0">
                <a:solidFill>
                  <a:srgbClr val="0070C0"/>
                </a:solidFill>
              </a:rPr>
              <a:t>0</a:t>
            </a:r>
            <a:r>
              <a:rPr lang="en-US" sz="1000" i="1" baseline="-25000" dirty="0">
                <a:solidFill>
                  <a:srgbClr val="0070C0"/>
                </a:solidFill>
              </a:rPr>
              <a:t> </a:t>
            </a:r>
          </a:p>
        </p:txBody>
      </p:sp>
      <p:sp>
        <p:nvSpPr>
          <p:cNvPr id="78" name="Freeform 77">
            <a:extLst>
              <a:ext uri="{FF2B5EF4-FFF2-40B4-BE49-F238E27FC236}">
                <a16:creationId xmlns:a16="http://schemas.microsoft.com/office/drawing/2014/main" id="{029D2387-30ED-CC4B-A058-D238A2BB72EB}"/>
              </a:ext>
            </a:extLst>
          </p:cNvPr>
          <p:cNvSpPr/>
          <p:nvPr/>
        </p:nvSpPr>
        <p:spPr>
          <a:xfrm>
            <a:off x="3902738" y="1904842"/>
            <a:ext cx="969152" cy="972274"/>
          </a:xfrm>
          <a:custGeom>
            <a:avLst/>
            <a:gdLst>
              <a:gd name="connsiteX0" fmla="*/ 0 w 969152"/>
              <a:gd name="connsiteY0" fmla="*/ 105706 h 972274"/>
              <a:gd name="connsiteX1" fmla="*/ 130126 w 969152"/>
              <a:gd name="connsiteY1" fmla="*/ 45918 h 972274"/>
              <a:gd name="connsiteX2" fmla="*/ 203982 w 969152"/>
              <a:gd name="connsiteY2" fmla="*/ 17783 h 972274"/>
              <a:gd name="connsiteX3" fmla="*/ 302456 w 969152"/>
              <a:gd name="connsiteY3" fmla="*/ 3715 h 972274"/>
              <a:gd name="connsiteX4" fmla="*/ 446649 w 969152"/>
              <a:gd name="connsiteY4" fmla="*/ 3715 h 972274"/>
              <a:gd name="connsiteX5" fmla="*/ 580293 w 969152"/>
              <a:gd name="connsiteY5" fmla="*/ 45918 h 972274"/>
              <a:gd name="connsiteX6" fmla="*/ 657665 w 969152"/>
              <a:gd name="connsiteY6" fmla="*/ 98672 h 972274"/>
              <a:gd name="connsiteX7" fmla="*/ 777240 w 969152"/>
              <a:gd name="connsiteY7" fmla="*/ 232315 h 972274"/>
              <a:gd name="connsiteX8" fmla="*/ 826477 w 969152"/>
              <a:gd name="connsiteY8" fmla="*/ 320238 h 972274"/>
              <a:gd name="connsiteX9" fmla="*/ 882748 w 969152"/>
              <a:gd name="connsiteY9" fmla="*/ 460915 h 972274"/>
              <a:gd name="connsiteX10" fmla="*/ 928468 w 969152"/>
              <a:gd name="connsiteY10" fmla="*/ 654346 h 972274"/>
              <a:gd name="connsiteX11" fmla="*/ 967154 w 969152"/>
              <a:gd name="connsiteY11" fmla="*/ 935700 h 972274"/>
              <a:gd name="connsiteX12" fmla="*/ 960120 w 969152"/>
              <a:gd name="connsiteY12" fmla="*/ 960318 h 972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69152" h="972274">
                <a:moveTo>
                  <a:pt x="0" y="105706"/>
                </a:moveTo>
                <a:cubicBezTo>
                  <a:pt x="48064" y="83139"/>
                  <a:pt x="96129" y="60572"/>
                  <a:pt x="130126" y="45918"/>
                </a:cubicBezTo>
                <a:cubicBezTo>
                  <a:pt x="164123" y="31264"/>
                  <a:pt x="175260" y="24817"/>
                  <a:pt x="203982" y="17783"/>
                </a:cubicBezTo>
                <a:cubicBezTo>
                  <a:pt x="232704" y="10749"/>
                  <a:pt x="262012" y="6060"/>
                  <a:pt x="302456" y="3715"/>
                </a:cubicBezTo>
                <a:cubicBezTo>
                  <a:pt x="342901" y="1370"/>
                  <a:pt x="400343" y="-3319"/>
                  <a:pt x="446649" y="3715"/>
                </a:cubicBezTo>
                <a:cubicBezTo>
                  <a:pt x="492955" y="10749"/>
                  <a:pt x="545124" y="30092"/>
                  <a:pt x="580293" y="45918"/>
                </a:cubicBezTo>
                <a:cubicBezTo>
                  <a:pt x="615462" y="61744"/>
                  <a:pt x="624841" y="67606"/>
                  <a:pt x="657665" y="98672"/>
                </a:cubicBezTo>
                <a:cubicBezTo>
                  <a:pt x="690489" y="129738"/>
                  <a:pt x="749105" y="195387"/>
                  <a:pt x="777240" y="232315"/>
                </a:cubicBezTo>
                <a:cubicBezTo>
                  <a:pt x="805375" y="269243"/>
                  <a:pt x="808892" y="282138"/>
                  <a:pt x="826477" y="320238"/>
                </a:cubicBezTo>
                <a:cubicBezTo>
                  <a:pt x="844062" y="358338"/>
                  <a:pt x="865750" y="405230"/>
                  <a:pt x="882748" y="460915"/>
                </a:cubicBezTo>
                <a:cubicBezTo>
                  <a:pt x="899746" y="516600"/>
                  <a:pt x="914400" y="575215"/>
                  <a:pt x="928468" y="654346"/>
                </a:cubicBezTo>
                <a:cubicBezTo>
                  <a:pt x="942536" y="733477"/>
                  <a:pt x="961879" y="884705"/>
                  <a:pt x="967154" y="935700"/>
                </a:cubicBezTo>
                <a:cubicBezTo>
                  <a:pt x="972429" y="986695"/>
                  <a:pt x="966274" y="973506"/>
                  <a:pt x="960120" y="960318"/>
                </a:cubicBezTo>
              </a:path>
            </a:pathLst>
          </a:custGeom>
          <a:noFill/>
          <a:ln w="1270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Freeform 181">
            <a:extLst>
              <a:ext uri="{FF2B5EF4-FFF2-40B4-BE49-F238E27FC236}">
                <a16:creationId xmlns:a16="http://schemas.microsoft.com/office/drawing/2014/main" id="{6CBE3985-44C3-DA44-A4E4-C5F37CC81B3D}"/>
              </a:ext>
            </a:extLst>
          </p:cNvPr>
          <p:cNvSpPr/>
          <p:nvPr/>
        </p:nvSpPr>
        <p:spPr>
          <a:xfrm>
            <a:off x="6179438" y="1919753"/>
            <a:ext cx="969152" cy="942238"/>
          </a:xfrm>
          <a:custGeom>
            <a:avLst/>
            <a:gdLst>
              <a:gd name="connsiteX0" fmla="*/ 0 w 969152"/>
              <a:gd name="connsiteY0" fmla="*/ 105706 h 972274"/>
              <a:gd name="connsiteX1" fmla="*/ 130126 w 969152"/>
              <a:gd name="connsiteY1" fmla="*/ 45918 h 972274"/>
              <a:gd name="connsiteX2" fmla="*/ 203982 w 969152"/>
              <a:gd name="connsiteY2" fmla="*/ 17783 h 972274"/>
              <a:gd name="connsiteX3" fmla="*/ 302456 w 969152"/>
              <a:gd name="connsiteY3" fmla="*/ 3715 h 972274"/>
              <a:gd name="connsiteX4" fmla="*/ 446649 w 969152"/>
              <a:gd name="connsiteY4" fmla="*/ 3715 h 972274"/>
              <a:gd name="connsiteX5" fmla="*/ 580293 w 969152"/>
              <a:gd name="connsiteY5" fmla="*/ 45918 h 972274"/>
              <a:gd name="connsiteX6" fmla="*/ 657665 w 969152"/>
              <a:gd name="connsiteY6" fmla="*/ 98672 h 972274"/>
              <a:gd name="connsiteX7" fmla="*/ 777240 w 969152"/>
              <a:gd name="connsiteY7" fmla="*/ 232315 h 972274"/>
              <a:gd name="connsiteX8" fmla="*/ 826477 w 969152"/>
              <a:gd name="connsiteY8" fmla="*/ 320238 h 972274"/>
              <a:gd name="connsiteX9" fmla="*/ 882748 w 969152"/>
              <a:gd name="connsiteY9" fmla="*/ 460915 h 972274"/>
              <a:gd name="connsiteX10" fmla="*/ 928468 w 969152"/>
              <a:gd name="connsiteY10" fmla="*/ 654346 h 972274"/>
              <a:gd name="connsiteX11" fmla="*/ 967154 w 969152"/>
              <a:gd name="connsiteY11" fmla="*/ 935700 h 972274"/>
              <a:gd name="connsiteX12" fmla="*/ 960120 w 969152"/>
              <a:gd name="connsiteY12" fmla="*/ 960318 h 972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69152" h="972274">
                <a:moveTo>
                  <a:pt x="0" y="105706"/>
                </a:moveTo>
                <a:cubicBezTo>
                  <a:pt x="48064" y="83139"/>
                  <a:pt x="96129" y="60572"/>
                  <a:pt x="130126" y="45918"/>
                </a:cubicBezTo>
                <a:cubicBezTo>
                  <a:pt x="164123" y="31264"/>
                  <a:pt x="175260" y="24817"/>
                  <a:pt x="203982" y="17783"/>
                </a:cubicBezTo>
                <a:cubicBezTo>
                  <a:pt x="232704" y="10749"/>
                  <a:pt x="262012" y="6060"/>
                  <a:pt x="302456" y="3715"/>
                </a:cubicBezTo>
                <a:cubicBezTo>
                  <a:pt x="342901" y="1370"/>
                  <a:pt x="400343" y="-3319"/>
                  <a:pt x="446649" y="3715"/>
                </a:cubicBezTo>
                <a:cubicBezTo>
                  <a:pt x="492955" y="10749"/>
                  <a:pt x="545124" y="30092"/>
                  <a:pt x="580293" y="45918"/>
                </a:cubicBezTo>
                <a:cubicBezTo>
                  <a:pt x="615462" y="61744"/>
                  <a:pt x="624841" y="67606"/>
                  <a:pt x="657665" y="98672"/>
                </a:cubicBezTo>
                <a:cubicBezTo>
                  <a:pt x="690489" y="129738"/>
                  <a:pt x="749105" y="195387"/>
                  <a:pt x="777240" y="232315"/>
                </a:cubicBezTo>
                <a:cubicBezTo>
                  <a:pt x="805375" y="269243"/>
                  <a:pt x="808892" y="282138"/>
                  <a:pt x="826477" y="320238"/>
                </a:cubicBezTo>
                <a:cubicBezTo>
                  <a:pt x="844062" y="358338"/>
                  <a:pt x="865750" y="405230"/>
                  <a:pt x="882748" y="460915"/>
                </a:cubicBezTo>
                <a:cubicBezTo>
                  <a:pt x="899746" y="516600"/>
                  <a:pt x="914400" y="575215"/>
                  <a:pt x="928468" y="654346"/>
                </a:cubicBezTo>
                <a:cubicBezTo>
                  <a:pt x="942536" y="733477"/>
                  <a:pt x="961879" y="884705"/>
                  <a:pt x="967154" y="935700"/>
                </a:cubicBezTo>
                <a:cubicBezTo>
                  <a:pt x="972429" y="986695"/>
                  <a:pt x="966274" y="973506"/>
                  <a:pt x="960120" y="960318"/>
                </a:cubicBezTo>
              </a:path>
            </a:pathLst>
          </a:custGeom>
          <a:noFill/>
          <a:ln w="1270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4" name="Straight Connector 183">
            <a:extLst>
              <a:ext uri="{FF2B5EF4-FFF2-40B4-BE49-F238E27FC236}">
                <a16:creationId xmlns:a16="http://schemas.microsoft.com/office/drawing/2014/main" id="{699B4B8A-9686-2844-AD07-07A873DBCD26}"/>
              </a:ext>
            </a:extLst>
          </p:cNvPr>
          <p:cNvCxnSpPr>
            <a:cxnSpLocks/>
            <a:endCxn id="182" idx="0"/>
          </p:cNvCxnSpPr>
          <p:nvPr/>
        </p:nvCxnSpPr>
        <p:spPr>
          <a:xfrm>
            <a:off x="3901458" y="2012180"/>
            <a:ext cx="2277980" cy="10013"/>
          </a:xfrm>
          <a:prstGeom prst="line">
            <a:avLst/>
          </a:prstGeom>
          <a:ln>
            <a:prstDash val="dash"/>
            <a:headEnd type="none" w="med" len="med"/>
            <a:tailEnd type="none" w="med" len="med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CF7C2C6F-D545-2A4B-B059-2286A341FC47}"/>
                  </a:ext>
                </a:extLst>
              </p:cNvPr>
              <p:cNvSpPr txBox="1"/>
              <p:nvPr/>
            </p:nvSpPr>
            <p:spPr>
              <a:xfrm>
                <a:off x="9063452" y="2339812"/>
                <a:ext cx="1689693" cy="3638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1200" i="1" smtClean="0">
                            <a:solidFill>
                              <a:srgbClr val="2F528F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i="1" smtClean="0">
                            <a:solidFill>
                              <a:srgbClr val="2F528F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sz="1200" i="1" smtClean="0">
                            <a:solidFill>
                              <a:srgbClr val="2F528F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1200" b="0" i="1" smtClean="0">
                            <a:solidFill>
                              <a:srgbClr val="2F528F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US" sz="1200" b="0" i="1" smtClean="0">
                        <a:solidFill>
                          <a:srgbClr val="2F528F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200" i="1" dirty="0">
                    <a:solidFill>
                      <a:srgbClr val="2F528F"/>
                    </a:solidFill>
                  </a:rPr>
                  <a:t>upper bound required</a:t>
                </a:r>
              </a:p>
            </p:txBody>
          </p:sp>
        </mc:Choice>
        <mc:Fallback xmlns=""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CF7C2C6F-D545-2A4B-B059-2286A341FC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3452" y="2339812"/>
                <a:ext cx="1689693" cy="36388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8" name="TextBox 217">
                <a:extLst>
                  <a:ext uri="{FF2B5EF4-FFF2-40B4-BE49-F238E27FC236}">
                    <a16:creationId xmlns:a16="http://schemas.microsoft.com/office/drawing/2014/main" id="{A4D3FBF7-8526-3C47-BFF8-C589C2212955}"/>
                  </a:ext>
                </a:extLst>
              </p:cNvPr>
              <p:cNvSpPr txBox="1"/>
              <p:nvPr/>
            </p:nvSpPr>
            <p:spPr>
              <a:xfrm>
                <a:off x="7272111" y="5317668"/>
                <a:ext cx="2048894" cy="3844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1200" i="1" smtClean="0">
                            <a:solidFill>
                              <a:srgbClr val="2F528F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i="1" smtClean="0">
                            <a:solidFill>
                              <a:srgbClr val="2F528F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sz="1200" i="1" smtClean="0">
                            <a:solidFill>
                              <a:srgbClr val="2F528F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1200" b="0" i="1" smtClean="0">
                            <a:solidFill>
                              <a:srgbClr val="2F528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en-US" sz="1200" b="0" i="1" smtClean="0">
                        <a:solidFill>
                          <a:srgbClr val="2F528F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200" i="1">
                            <a:solidFill>
                              <a:srgbClr val="2F528F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i="1">
                            <a:solidFill>
                              <a:srgbClr val="2F528F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sz="1200" i="1">
                            <a:solidFill>
                              <a:srgbClr val="2F528F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1200" b="0" i="1" smtClean="0">
                            <a:solidFill>
                              <a:srgbClr val="2F528F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den>
                    </m:f>
                    <m:r>
                      <a:rPr lang="en-US" sz="1200" b="0" i="1" smtClean="0">
                        <a:solidFill>
                          <a:srgbClr val="2F528F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200" i="1" dirty="0">
                    <a:solidFill>
                      <a:srgbClr val="2F528F"/>
                    </a:solidFill>
                  </a:rPr>
                  <a:t>upper bound required</a:t>
                </a:r>
              </a:p>
            </p:txBody>
          </p:sp>
        </mc:Choice>
        <mc:Fallback xmlns="">
          <p:sp>
            <p:nvSpPr>
              <p:cNvPr id="218" name="TextBox 217">
                <a:extLst>
                  <a:ext uri="{FF2B5EF4-FFF2-40B4-BE49-F238E27FC236}">
                    <a16:creationId xmlns:a16="http://schemas.microsoft.com/office/drawing/2014/main" id="{A4D3FBF7-8526-3C47-BFF8-C589C22129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2111" y="5317668"/>
                <a:ext cx="2048894" cy="38446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4" name="Rectangle 223">
            <a:extLst>
              <a:ext uri="{FF2B5EF4-FFF2-40B4-BE49-F238E27FC236}">
                <a16:creationId xmlns:a16="http://schemas.microsoft.com/office/drawing/2014/main" id="{864F203B-9E87-7B47-823B-51C6EBDCA50B}"/>
              </a:ext>
            </a:extLst>
          </p:cNvPr>
          <p:cNvSpPr/>
          <p:nvPr/>
        </p:nvSpPr>
        <p:spPr>
          <a:xfrm>
            <a:off x="6044049" y="4237147"/>
            <a:ext cx="111616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solidFill>
                  <a:srgbClr val="FF0000"/>
                </a:solidFill>
              </a:rPr>
              <a:t>Can’t happen due to </a:t>
            </a:r>
            <a:r>
              <a:rPr lang="en-US" sz="1000" i="1" dirty="0">
                <a:solidFill>
                  <a:srgbClr val="FF0000"/>
                </a:solidFill>
              </a:rPr>
              <a:t>double</a:t>
            </a:r>
            <a:r>
              <a:rPr lang="en-US" sz="1000" dirty="0">
                <a:solidFill>
                  <a:srgbClr val="FF0000"/>
                </a:solidFill>
              </a:rPr>
              <a:t> barrier.</a:t>
            </a:r>
          </a:p>
        </p:txBody>
      </p:sp>
      <p:sp>
        <p:nvSpPr>
          <p:cNvPr id="225" name="Rectangle 224">
            <a:extLst>
              <a:ext uri="{FF2B5EF4-FFF2-40B4-BE49-F238E27FC236}">
                <a16:creationId xmlns:a16="http://schemas.microsoft.com/office/drawing/2014/main" id="{CD72B2FF-8972-B84A-8E4E-A7681F257D8B}"/>
              </a:ext>
            </a:extLst>
          </p:cNvPr>
          <p:cNvSpPr/>
          <p:nvPr/>
        </p:nvSpPr>
        <p:spPr>
          <a:xfrm>
            <a:off x="7386653" y="3036974"/>
            <a:ext cx="113462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solidFill>
                  <a:srgbClr val="FF0000"/>
                </a:solidFill>
              </a:rPr>
              <a:t>Will be detected by barrier.</a:t>
            </a:r>
          </a:p>
        </p:txBody>
      </p:sp>
      <p:cxnSp>
        <p:nvCxnSpPr>
          <p:cNvPr id="227" name="Straight Connector 226">
            <a:extLst>
              <a:ext uri="{FF2B5EF4-FFF2-40B4-BE49-F238E27FC236}">
                <a16:creationId xmlns:a16="http://schemas.microsoft.com/office/drawing/2014/main" id="{1FFA5BD7-1A1D-FA4E-BF1D-F9EB29B9548D}"/>
              </a:ext>
            </a:extLst>
          </p:cNvPr>
          <p:cNvCxnSpPr>
            <a:cxnSpLocks/>
            <a:stCxn id="224" idx="0"/>
          </p:cNvCxnSpPr>
          <p:nvPr/>
        </p:nvCxnSpPr>
        <p:spPr>
          <a:xfrm flipH="1" flipV="1">
            <a:off x="6384486" y="3804702"/>
            <a:ext cx="217645" cy="432445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8" name="TextBox 227">
                <a:extLst>
                  <a:ext uri="{FF2B5EF4-FFF2-40B4-BE49-F238E27FC236}">
                    <a16:creationId xmlns:a16="http://schemas.microsoft.com/office/drawing/2014/main" id="{1A5F5D9C-06BC-3B44-921A-97CFA50F0B8F}"/>
                  </a:ext>
                </a:extLst>
              </p:cNvPr>
              <p:cNvSpPr txBox="1"/>
              <p:nvPr/>
            </p:nvSpPr>
            <p:spPr>
              <a:xfrm>
                <a:off x="6021911" y="1373682"/>
                <a:ext cx="1297150" cy="4154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050" dirty="0"/>
                  <a:t>Known areas where </a:t>
                </a:r>
              </a:p>
              <a:p>
                <a:pPr algn="ctr"/>
                <a:r>
                  <a:rPr lang="en-US" sz="1050" dirty="0"/>
                  <a:t>H</a:t>
                </a:r>
                <a:r>
                  <a:rPr lang="en-US" sz="1050" baseline="-25000" dirty="0" err="1"/>
                  <a:t>t</a:t>
                </a:r>
                <a:r>
                  <a:rPr lang="en-US" sz="1050" dirty="0"/>
                  <a:t> (</a:t>
                </a:r>
                <a:r>
                  <a:rPr lang="en-US" sz="1050" dirty="0" err="1"/>
                  <a:t>x+iy</a:t>
                </a:r>
                <a:r>
                  <a:rPr lang="en-US" sz="1050" dirty="0"/>
                  <a:t>) </a:t>
                </a:r>
                <a14:m>
                  <m:oMath xmlns:m="http://schemas.openxmlformats.org/officeDocument/2006/math">
                    <m:r>
                      <a:rPr lang="en-US" sz="105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sz="1050" dirty="0"/>
                  <a:t> 0 </a:t>
                </a:r>
              </a:p>
            </p:txBody>
          </p:sp>
        </mc:Choice>
        <mc:Fallback xmlns="">
          <p:sp>
            <p:nvSpPr>
              <p:cNvPr id="228" name="TextBox 227">
                <a:extLst>
                  <a:ext uri="{FF2B5EF4-FFF2-40B4-BE49-F238E27FC236}">
                    <a16:creationId xmlns:a16="http://schemas.microsoft.com/office/drawing/2014/main" id="{1A5F5D9C-06BC-3B44-921A-97CFA50F0B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1911" y="1373682"/>
                <a:ext cx="1297150" cy="415498"/>
              </a:xfrm>
              <a:prstGeom prst="rect">
                <a:avLst/>
              </a:prstGeom>
              <a:blipFill>
                <a:blip r:embed="rId8"/>
                <a:stretch>
                  <a:fillRect b="-60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9" name="Straight Connector 228">
            <a:extLst>
              <a:ext uri="{FF2B5EF4-FFF2-40B4-BE49-F238E27FC236}">
                <a16:creationId xmlns:a16="http://schemas.microsoft.com/office/drawing/2014/main" id="{92EDEA1A-E202-9041-84EE-6EFDB52B2134}"/>
              </a:ext>
            </a:extLst>
          </p:cNvPr>
          <p:cNvCxnSpPr>
            <a:cxnSpLocks/>
            <a:endCxn id="228" idx="2"/>
          </p:cNvCxnSpPr>
          <p:nvPr/>
        </p:nvCxnSpPr>
        <p:spPr>
          <a:xfrm flipH="1" flipV="1">
            <a:off x="6670486" y="1789180"/>
            <a:ext cx="381390" cy="287637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Connector 231">
            <a:extLst>
              <a:ext uri="{FF2B5EF4-FFF2-40B4-BE49-F238E27FC236}">
                <a16:creationId xmlns:a16="http://schemas.microsoft.com/office/drawing/2014/main" id="{A6CB5126-CB96-854B-8E4E-DD535EC4F903}"/>
              </a:ext>
            </a:extLst>
          </p:cNvPr>
          <p:cNvCxnSpPr>
            <a:cxnSpLocks/>
            <a:endCxn id="228" idx="2"/>
          </p:cNvCxnSpPr>
          <p:nvPr/>
        </p:nvCxnSpPr>
        <p:spPr>
          <a:xfrm flipV="1">
            <a:off x="6139805" y="1789180"/>
            <a:ext cx="530681" cy="122324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85B355B1-0121-2740-B7D5-E439B04DD434}"/>
              </a:ext>
            </a:extLst>
          </p:cNvPr>
          <p:cNvCxnSpPr/>
          <p:nvPr/>
        </p:nvCxnSpPr>
        <p:spPr>
          <a:xfrm>
            <a:off x="0" y="434354"/>
            <a:ext cx="12192000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96236C7C-A93E-A746-800F-E8B118B9A469}"/>
              </a:ext>
            </a:extLst>
          </p:cNvPr>
          <p:cNvSpPr txBox="1"/>
          <p:nvPr/>
        </p:nvSpPr>
        <p:spPr>
          <a:xfrm>
            <a:off x="9756656" y="3555154"/>
            <a:ext cx="1499192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Fast integral based </a:t>
            </a:r>
          </a:p>
          <a:p>
            <a:pPr algn="ctr"/>
            <a:r>
              <a:rPr lang="en-US" sz="1200" dirty="0"/>
              <a:t>approach developed.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C75D9D5-A471-B146-8ED8-BBC02562DBB8}"/>
              </a:ext>
            </a:extLst>
          </p:cNvPr>
          <p:cNvCxnSpPr>
            <a:stCxn id="3" idx="0"/>
            <a:endCxn id="217" idx="2"/>
          </p:cNvCxnSpPr>
          <p:nvPr/>
        </p:nvCxnSpPr>
        <p:spPr>
          <a:xfrm flipH="1" flipV="1">
            <a:off x="9908299" y="2703694"/>
            <a:ext cx="597953" cy="851460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DADAE459-06E2-7D46-B202-CD1E5A3925B5}"/>
              </a:ext>
            </a:extLst>
          </p:cNvPr>
          <p:cNvCxnSpPr>
            <a:cxnSpLocks/>
            <a:stCxn id="3" idx="2"/>
            <a:endCxn id="218" idx="3"/>
          </p:cNvCxnSpPr>
          <p:nvPr/>
        </p:nvCxnSpPr>
        <p:spPr>
          <a:xfrm flipH="1">
            <a:off x="9321005" y="4016819"/>
            <a:ext cx="1185247" cy="1493081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7441AA1C-EB82-8849-85A6-A8E13C1A0069}"/>
              </a:ext>
            </a:extLst>
          </p:cNvPr>
          <p:cNvSpPr txBox="1"/>
          <p:nvPr/>
        </p:nvSpPr>
        <p:spPr>
          <a:xfrm>
            <a:off x="3657439" y="5005229"/>
            <a:ext cx="2438561" cy="10156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Location of Barrier can be optimized</a:t>
            </a:r>
          </a:p>
          <a:p>
            <a:pPr algn="ctr"/>
            <a:r>
              <a:rPr lang="en-US" sz="1200" dirty="0"/>
              <a:t>by selecting an X and X+1 with a relatively high value of </a:t>
            </a:r>
            <a:r>
              <a:rPr lang="en-US" sz="1200" dirty="0" err="1"/>
              <a:t>ABB</a:t>
            </a:r>
            <a:r>
              <a:rPr lang="en-US" sz="1200" baseline="30000" dirty="0" err="1"/>
              <a:t>eff</a:t>
            </a:r>
            <a:r>
              <a:rPr lang="en-US" sz="1200" dirty="0"/>
              <a:t>  (and where the ‘mollified’ lower lemma bound is sufficiently positive).</a:t>
            </a: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9F4103E0-35C3-E141-ADCE-5222AA61FE0D}"/>
              </a:ext>
            </a:extLst>
          </p:cNvPr>
          <p:cNvCxnSpPr>
            <a:cxnSpLocks/>
            <a:stCxn id="74" idx="0"/>
          </p:cNvCxnSpPr>
          <p:nvPr/>
        </p:nvCxnSpPr>
        <p:spPr>
          <a:xfrm flipV="1">
            <a:off x="4876720" y="3895945"/>
            <a:ext cx="802154" cy="1109284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506CCFA7-D3AD-6546-A3AD-CB727AC8F46A}"/>
                  </a:ext>
                </a:extLst>
              </p:cNvPr>
              <p:cNvSpPr txBox="1"/>
              <p:nvPr/>
            </p:nvSpPr>
            <p:spPr>
              <a:xfrm>
                <a:off x="9057935" y="691328"/>
                <a:ext cx="1939955" cy="409086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dirty="0"/>
                  <a:t>t=t + (</a:t>
                </a:r>
                <a:r>
                  <a:rPr lang="en-US" sz="1200" dirty="0" err="1"/>
                  <a:t>minABB</a:t>
                </a:r>
                <a:r>
                  <a:rPr lang="en-US" sz="1200" baseline="30000" dirty="0" err="1"/>
                  <a:t>eff</a:t>
                </a:r>
                <a:r>
                  <a:rPr lang="en-US" sz="1200" dirty="0"/>
                  <a:t> - 0.5) /|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400" i="1" smtClean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i="1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sz="1400" i="1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1400" i="1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</m:oMath>
                </a14:m>
                <a:r>
                  <a:rPr lang="en-US" sz="1200" dirty="0"/>
                  <a:t>|</a:t>
                </a:r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506CCFA7-D3AD-6546-A3AD-CB727AC8F4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7935" y="691328"/>
                <a:ext cx="1939955" cy="40908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678590B4-85EC-D44D-93D1-6EDC46AC6FAE}"/>
              </a:ext>
            </a:extLst>
          </p:cNvPr>
          <p:cNvCxnSpPr>
            <a:cxnSpLocks/>
            <a:stCxn id="87" idx="2"/>
            <a:endCxn id="161" idx="0"/>
          </p:cNvCxnSpPr>
          <p:nvPr/>
        </p:nvCxnSpPr>
        <p:spPr>
          <a:xfrm flipH="1">
            <a:off x="9854855" y="1100414"/>
            <a:ext cx="173058" cy="630045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Rounded Rectangle 93">
            <a:extLst>
              <a:ext uri="{FF2B5EF4-FFF2-40B4-BE49-F238E27FC236}">
                <a16:creationId xmlns:a16="http://schemas.microsoft.com/office/drawing/2014/main" id="{1D45386D-9CD1-8E4B-97E2-C6257FC72B35}"/>
              </a:ext>
            </a:extLst>
          </p:cNvPr>
          <p:cNvSpPr/>
          <p:nvPr/>
        </p:nvSpPr>
        <p:spPr>
          <a:xfrm>
            <a:off x="9462370" y="5702132"/>
            <a:ext cx="2348878" cy="927581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Available software tools:</a:t>
            </a:r>
          </a:p>
          <a:p>
            <a:pPr marL="171450" indent="-171450">
              <a:buFont typeface="Wingdings" pitchFamily="2" charset="2"/>
              <a:buChar char="Ø"/>
            </a:pPr>
            <a:r>
              <a:rPr lang="en-US" sz="1200" dirty="0" err="1">
                <a:solidFill>
                  <a:schemeClr val="tx1"/>
                </a:solidFill>
              </a:rPr>
              <a:t>Barrier_Location_Optimizer</a:t>
            </a:r>
            <a:endParaRPr lang="en-US" sz="1200" dirty="0">
              <a:solidFill>
                <a:schemeClr val="tx1"/>
              </a:solidFill>
            </a:endParaRPr>
          </a:p>
          <a:p>
            <a:pPr marL="171450" indent="-171450">
              <a:buFont typeface="Wingdings" pitchFamily="2" charset="2"/>
              <a:buChar char="Ø"/>
            </a:pPr>
            <a:r>
              <a:rPr lang="en-US" sz="1200" dirty="0" err="1">
                <a:solidFill>
                  <a:schemeClr val="tx1"/>
                </a:solidFill>
              </a:rPr>
              <a:t>Stored_Sums_Generator</a:t>
            </a:r>
            <a:endParaRPr lang="en-US" sz="1200" dirty="0">
              <a:solidFill>
                <a:schemeClr val="tx1"/>
              </a:solidFill>
            </a:endParaRPr>
          </a:p>
          <a:p>
            <a:pPr marL="171450" indent="-171450">
              <a:buFont typeface="Wingdings" pitchFamily="2" charset="2"/>
              <a:buChar char="Ø"/>
            </a:pPr>
            <a:r>
              <a:rPr lang="en-US" sz="1200" dirty="0" err="1">
                <a:solidFill>
                  <a:schemeClr val="tx1"/>
                </a:solidFill>
              </a:rPr>
              <a:t>WindingNumber_Calculator</a:t>
            </a:r>
            <a:endParaRPr 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49886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Freeform 186">
            <a:extLst>
              <a:ext uri="{FF2B5EF4-FFF2-40B4-BE49-F238E27FC236}">
                <a16:creationId xmlns:a16="http://schemas.microsoft.com/office/drawing/2014/main" id="{916DCB1B-530F-0445-855B-606A11797ECD}"/>
              </a:ext>
            </a:extLst>
          </p:cNvPr>
          <p:cNvSpPr/>
          <p:nvPr/>
        </p:nvSpPr>
        <p:spPr>
          <a:xfrm>
            <a:off x="3224525" y="2486462"/>
            <a:ext cx="969152" cy="942238"/>
          </a:xfrm>
          <a:custGeom>
            <a:avLst/>
            <a:gdLst>
              <a:gd name="connsiteX0" fmla="*/ 0 w 969152"/>
              <a:gd name="connsiteY0" fmla="*/ 105706 h 972274"/>
              <a:gd name="connsiteX1" fmla="*/ 130126 w 969152"/>
              <a:gd name="connsiteY1" fmla="*/ 45918 h 972274"/>
              <a:gd name="connsiteX2" fmla="*/ 203982 w 969152"/>
              <a:gd name="connsiteY2" fmla="*/ 17783 h 972274"/>
              <a:gd name="connsiteX3" fmla="*/ 302456 w 969152"/>
              <a:gd name="connsiteY3" fmla="*/ 3715 h 972274"/>
              <a:gd name="connsiteX4" fmla="*/ 446649 w 969152"/>
              <a:gd name="connsiteY4" fmla="*/ 3715 h 972274"/>
              <a:gd name="connsiteX5" fmla="*/ 580293 w 969152"/>
              <a:gd name="connsiteY5" fmla="*/ 45918 h 972274"/>
              <a:gd name="connsiteX6" fmla="*/ 657665 w 969152"/>
              <a:gd name="connsiteY6" fmla="*/ 98672 h 972274"/>
              <a:gd name="connsiteX7" fmla="*/ 777240 w 969152"/>
              <a:gd name="connsiteY7" fmla="*/ 232315 h 972274"/>
              <a:gd name="connsiteX8" fmla="*/ 826477 w 969152"/>
              <a:gd name="connsiteY8" fmla="*/ 320238 h 972274"/>
              <a:gd name="connsiteX9" fmla="*/ 882748 w 969152"/>
              <a:gd name="connsiteY9" fmla="*/ 460915 h 972274"/>
              <a:gd name="connsiteX10" fmla="*/ 928468 w 969152"/>
              <a:gd name="connsiteY10" fmla="*/ 654346 h 972274"/>
              <a:gd name="connsiteX11" fmla="*/ 967154 w 969152"/>
              <a:gd name="connsiteY11" fmla="*/ 935700 h 972274"/>
              <a:gd name="connsiteX12" fmla="*/ 960120 w 969152"/>
              <a:gd name="connsiteY12" fmla="*/ 960318 h 972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69152" h="972274">
                <a:moveTo>
                  <a:pt x="0" y="105706"/>
                </a:moveTo>
                <a:cubicBezTo>
                  <a:pt x="48064" y="83139"/>
                  <a:pt x="96129" y="60572"/>
                  <a:pt x="130126" y="45918"/>
                </a:cubicBezTo>
                <a:cubicBezTo>
                  <a:pt x="164123" y="31264"/>
                  <a:pt x="175260" y="24817"/>
                  <a:pt x="203982" y="17783"/>
                </a:cubicBezTo>
                <a:cubicBezTo>
                  <a:pt x="232704" y="10749"/>
                  <a:pt x="262012" y="6060"/>
                  <a:pt x="302456" y="3715"/>
                </a:cubicBezTo>
                <a:cubicBezTo>
                  <a:pt x="342901" y="1370"/>
                  <a:pt x="400343" y="-3319"/>
                  <a:pt x="446649" y="3715"/>
                </a:cubicBezTo>
                <a:cubicBezTo>
                  <a:pt x="492955" y="10749"/>
                  <a:pt x="545124" y="30092"/>
                  <a:pt x="580293" y="45918"/>
                </a:cubicBezTo>
                <a:cubicBezTo>
                  <a:pt x="615462" y="61744"/>
                  <a:pt x="624841" y="67606"/>
                  <a:pt x="657665" y="98672"/>
                </a:cubicBezTo>
                <a:cubicBezTo>
                  <a:pt x="690489" y="129738"/>
                  <a:pt x="749105" y="195387"/>
                  <a:pt x="777240" y="232315"/>
                </a:cubicBezTo>
                <a:cubicBezTo>
                  <a:pt x="805375" y="269243"/>
                  <a:pt x="808892" y="282138"/>
                  <a:pt x="826477" y="320238"/>
                </a:cubicBezTo>
                <a:cubicBezTo>
                  <a:pt x="844062" y="358338"/>
                  <a:pt x="865750" y="405230"/>
                  <a:pt x="882748" y="460915"/>
                </a:cubicBezTo>
                <a:cubicBezTo>
                  <a:pt x="899746" y="516600"/>
                  <a:pt x="914400" y="575215"/>
                  <a:pt x="928468" y="654346"/>
                </a:cubicBezTo>
                <a:cubicBezTo>
                  <a:pt x="942536" y="733477"/>
                  <a:pt x="961879" y="884705"/>
                  <a:pt x="967154" y="935700"/>
                </a:cubicBezTo>
                <a:cubicBezTo>
                  <a:pt x="972429" y="986695"/>
                  <a:pt x="966274" y="973506"/>
                  <a:pt x="960120" y="960318"/>
                </a:cubicBezTo>
              </a:path>
            </a:pathLst>
          </a:custGeom>
          <a:noFill/>
          <a:ln w="1270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B2ACC8-3632-0D43-94BE-13F989E39012}"/>
              </a:ext>
            </a:extLst>
          </p:cNvPr>
          <p:cNvSpPr txBox="1"/>
          <p:nvPr/>
        </p:nvSpPr>
        <p:spPr>
          <a:xfrm>
            <a:off x="1507169" y="-27162"/>
            <a:ext cx="88932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“Barrier” approach: how to verify the area from the barrier up to </a:t>
            </a:r>
            <a:r>
              <a:rPr lang="en-US" sz="2400" dirty="0" err="1"/>
              <a:t>N</a:t>
            </a:r>
            <a:r>
              <a:rPr lang="en-US" sz="2400" baseline="-25000" dirty="0" err="1"/>
              <a:t>b</a:t>
            </a:r>
            <a:r>
              <a:rPr lang="en-US" sz="2400" dirty="0"/>
              <a:t>?</a:t>
            </a:r>
          </a:p>
        </p:txBody>
      </p:sp>
      <p:sp>
        <p:nvSpPr>
          <p:cNvPr id="126" name="Cube 125">
            <a:extLst>
              <a:ext uri="{FF2B5EF4-FFF2-40B4-BE49-F238E27FC236}">
                <a16:creationId xmlns:a16="http://schemas.microsoft.com/office/drawing/2014/main" id="{AAD406FC-089B-4547-AD55-3BB7BAB0E3D7}"/>
              </a:ext>
            </a:extLst>
          </p:cNvPr>
          <p:cNvSpPr/>
          <p:nvPr/>
        </p:nvSpPr>
        <p:spPr>
          <a:xfrm>
            <a:off x="1803313" y="3494104"/>
            <a:ext cx="2148451" cy="980316"/>
          </a:xfrm>
          <a:prstGeom prst="cube">
            <a:avLst>
              <a:gd name="adj" fmla="val 98676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7FB01084-34C3-0745-8AB6-6C08B2E36B0C}"/>
              </a:ext>
            </a:extLst>
          </p:cNvPr>
          <p:cNvCxnSpPr>
            <a:cxnSpLocks/>
          </p:cNvCxnSpPr>
          <p:nvPr/>
        </p:nvCxnSpPr>
        <p:spPr>
          <a:xfrm flipV="1">
            <a:off x="1989541" y="4460580"/>
            <a:ext cx="7073911" cy="23875"/>
          </a:xfrm>
          <a:prstGeom prst="line">
            <a:avLst/>
          </a:prstGeom>
          <a:ln>
            <a:prstDash val="dash"/>
            <a:headEnd type="none" w="med" len="med"/>
            <a:tailEnd type="triangle" w="med" len="med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Parallelogram 84">
            <a:extLst>
              <a:ext uri="{FF2B5EF4-FFF2-40B4-BE49-F238E27FC236}">
                <a16:creationId xmlns:a16="http://schemas.microsoft.com/office/drawing/2014/main" id="{91F216D5-E763-9E40-8935-7C858E35BFB4}"/>
              </a:ext>
            </a:extLst>
          </p:cNvPr>
          <p:cNvSpPr/>
          <p:nvPr/>
        </p:nvSpPr>
        <p:spPr>
          <a:xfrm rot="5400000" flipV="1">
            <a:off x="2777500" y="2910733"/>
            <a:ext cx="1780445" cy="800719"/>
          </a:xfrm>
          <a:prstGeom prst="parallelogram">
            <a:avLst>
              <a:gd name="adj" fmla="val 99286"/>
            </a:avLst>
          </a:prstGeom>
          <a:solidFill>
            <a:srgbClr val="4472C4">
              <a:alpha val="2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7C31F1D6-FFE0-6145-B843-8C091A221758}"/>
              </a:ext>
            </a:extLst>
          </p:cNvPr>
          <p:cNvSpPr txBox="1"/>
          <p:nvPr/>
        </p:nvSpPr>
        <p:spPr>
          <a:xfrm>
            <a:off x="3526506" y="4065619"/>
            <a:ext cx="316112" cy="261610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sz="1100" i="1" dirty="0">
                <a:solidFill>
                  <a:srgbClr val="0070C0"/>
                </a:solidFill>
              </a:rPr>
              <a:t>y</a:t>
            </a:r>
            <a:r>
              <a:rPr lang="en-US" sz="1100" i="1" baseline="-25000" dirty="0">
                <a:solidFill>
                  <a:srgbClr val="0070C0"/>
                </a:solidFill>
              </a:rPr>
              <a:t>0 </a:t>
            </a:r>
          </a:p>
        </p:txBody>
      </p: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D65B9F4F-91F1-4E47-B2A9-C964FD9099B5}"/>
              </a:ext>
            </a:extLst>
          </p:cNvPr>
          <p:cNvCxnSpPr>
            <a:cxnSpLocks/>
          </p:cNvCxnSpPr>
          <p:nvPr/>
        </p:nvCxnSpPr>
        <p:spPr>
          <a:xfrm flipV="1">
            <a:off x="1793088" y="3410636"/>
            <a:ext cx="1035472" cy="1073820"/>
          </a:xfrm>
          <a:prstGeom prst="line">
            <a:avLst/>
          </a:prstGeom>
          <a:ln>
            <a:prstDash val="dash"/>
            <a:headEnd type="none" w="med" len="med"/>
            <a:tailEnd type="triangle" w="med" len="med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3C9DF3B7-0AB2-BD4C-8570-03CEBB087E9D}"/>
              </a:ext>
            </a:extLst>
          </p:cNvPr>
          <p:cNvCxnSpPr>
            <a:cxnSpLocks/>
          </p:cNvCxnSpPr>
          <p:nvPr/>
        </p:nvCxnSpPr>
        <p:spPr>
          <a:xfrm flipV="1">
            <a:off x="1786578" y="1867650"/>
            <a:ext cx="0" cy="2610692"/>
          </a:xfrm>
          <a:prstGeom prst="line">
            <a:avLst/>
          </a:prstGeom>
          <a:ln>
            <a:prstDash val="dash"/>
            <a:headEnd type="none" w="med" len="med"/>
            <a:tailEnd type="triangle" w="med" len="med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8115E314-9A45-C146-9187-FD0CB5DCFF2D}"/>
              </a:ext>
            </a:extLst>
          </p:cNvPr>
          <p:cNvSpPr txBox="1"/>
          <p:nvPr/>
        </p:nvSpPr>
        <p:spPr>
          <a:xfrm>
            <a:off x="8999897" y="4315764"/>
            <a:ext cx="2519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>
                <a:solidFill>
                  <a:schemeClr val="accent1"/>
                </a:solidFill>
              </a:rPr>
              <a:t>x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4C7DFB1D-672A-C84C-8CBD-4F139F8D8296}"/>
              </a:ext>
            </a:extLst>
          </p:cNvPr>
          <p:cNvSpPr txBox="1"/>
          <p:nvPr/>
        </p:nvSpPr>
        <p:spPr>
          <a:xfrm>
            <a:off x="1668806" y="1610962"/>
            <a:ext cx="2359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>
                <a:solidFill>
                  <a:schemeClr val="accent1"/>
                </a:solidFill>
              </a:rPr>
              <a:t>t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71DE55C8-0713-2045-AF58-223EF4BE9426}"/>
              </a:ext>
            </a:extLst>
          </p:cNvPr>
          <p:cNvSpPr txBox="1"/>
          <p:nvPr/>
        </p:nvSpPr>
        <p:spPr>
          <a:xfrm>
            <a:off x="2765569" y="3203676"/>
            <a:ext cx="2535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>
                <a:solidFill>
                  <a:schemeClr val="accent1"/>
                </a:solidFill>
              </a:rPr>
              <a:t>y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3B4B3E4A-4EAD-9E46-9D57-E00E1C0E9F52}"/>
              </a:ext>
            </a:extLst>
          </p:cNvPr>
          <p:cNvSpPr txBox="1"/>
          <p:nvPr/>
        </p:nvSpPr>
        <p:spPr>
          <a:xfrm>
            <a:off x="9233061" y="3109046"/>
            <a:ext cx="300082" cy="261610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sz="1100" i="1" dirty="0">
                <a:solidFill>
                  <a:srgbClr val="0070C0"/>
                </a:solidFill>
              </a:rPr>
              <a:t>t</a:t>
            </a:r>
            <a:r>
              <a:rPr lang="en-US" sz="1100" i="1" baseline="-25000" dirty="0">
                <a:solidFill>
                  <a:srgbClr val="0070C0"/>
                </a:solidFill>
              </a:rPr>
              <a:t>0 </a:t>
            </a:r>
          </a:p>
        </p:txBody>
      </p: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B75B0982-95BF-B94E-97DA-F0E1FCA00485}"/>
              </a:ext>
            </a:extLst>
          </p:cNvPr>
          <p:cNvCxnSpPr>
            <a:cxnSpLocks/>
          </p:cNvCxnSpPr>
          <p:nvPr/>
        </p:nvCxnSpPr>
        <p:spPr>
          <a:xfrm flipV="1">
            <a:off x="2980588" y="4161136"/>
            <a:ext cx="299720" cy="317207"/>
          </a:xfrm>
          <a:prstGeom prst="line">
            <a:avLst/>
          </a:prstGeom>
          <a:ln>
            <a:prstDash val="dash"/>
            <a:headEnd type="none" w="med" len="med"/>
            <a:tailEnd type="none" w="med" len="med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57F36550-2CA9-A149-B368-79A5D799283F}"/>
              </a:ext>
            </a:extLst>
          </p:cNvPr>
          <p:cNvCxnSpPr>
            <a:cxnSpLocks/>
          </p:cNvCxnSpPr>
          <p:nvPr/>
        </p:nvCxnSpPr>
        <p:spPr>
          <a:xfrm flipV="1">
            <a:off x="3290282" y="4167866"/>
            <a:ext cx="299720" cy="317207"/>
          </a:xfrm>
          <a:prstGeom prst="line">
            <a:avLst/>
          </a:prstGeom>
          <a:ln>
            <a:prstDash val="dash"/>
            <a:headEnd type="none" w="med" len="med"/>
            <a:tailEnd type="none" w="med" len="med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TextBox 119">
            <a:extLst>
              <a:ext uri="{FF2B5EF4-FFF2-40B4-BE49-F238E27FC236}">
                <a16:creationId xmlns:a16="http://schemas.microsoft.com/office/drawing/2014/main" id="{CA1E59F3-B30A-0D43-A8A3-7052425F54EB}"/>
              </a:ext>
            </a:extLst>
          </p:cNvPr>
          <p:cNvSpPr txBox="1"/>
          <p:nvPr/>
        </p:nvSpPr>
        <p:spPr>
          <a:xfrm>
            <a:off x="2748396" y="4428979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accent1"/>
                </a:solidFill>
              </a:rPr>
              <a:t>X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AB55C6AB-DA9F-CC4F-99A9-545AD1A4FB28}"/>
              </a:ext>
            </a:extLst>
          </p:cNvPr>
          <p:cNvSpPr txBox="1"/>
          <p:nvPr/>
        </p:nvSpPr>
        <p:spPr>
          <a:xfrm>
            <a:off x="3005619" y="4428979"/>
            <a:ext cx="4587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accent1"/>
                </a:solidFill>
              </a:rPr>
              <a:t>X+1</a:t>
            </a:r>
          </a:p>
        </p:txBody>
      </p:sp>
      <p:sp>
        <p:nvSpPr>
          <p:cNvPr id="34" name="Cube 33">
            <a:extLst>
              <a:ext uri="{FF2B5EF4-FFF2-40B4-BE49-F238E27FC236}">
                <a16:creationId xmlns:a16="http://schemas.microsoft.com/office/drawing/2014/main" id="{B154D289-941E-D745-B02D-FD8B1986DD72}"/>
              </a:ext>
            </a:extLst>
          </p:cNvPr>
          <p:cNvSpPr/>
          <p:nvPr/>
        </p:nvSpPr>
        <p:spPr>
          <a:xfrm>
            <a:off x="3271774" y="3337383"/>
            <a:ext cx="1016321" cy="841699"/>
          </a:xfrm>
          <a:prstGeom prst="cube">
            <a:avLst>
              <a:gd name="adj" fmla="val 88243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22" name="Cube 121">
            <a:extLst>
              <a:ext uri="{FF2B5EF4-FFF2-40B4-BE49-F238E27FC236}">
                <a16:creationId xmlns:a16="http://schemas.microsoft.com/office/drawing/2014/main" id="{248F4DB5-0C6E-7E46-A355-C9DD5000A470}"/>
              </a:ext>
            </a:extLst>
          </p:cNvPr>
          <p:cNvSpPr/>
          <p:nvPr/>
        </p:nvSpPr>
        <p:spPr>
          <a:xfrm>
            <a:off x="3271774" y="3236004"/>
            <a:ext cx="1016321" cy="841699"/>
          </a:xfrm>
          <a:prstGeom prst="cube">
            <a:avLst>
              <a:gd name="adj" fmla="val 88243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23" name="Cube 122">
            <a:extLst>
              <a:ext uri="{FF2B5EF4-FFF2-40B4-BE49-F238E27FC236}">
                <a16:creationId xmlns:a16="http://schemas.microsoft.com/office/drawing/2014/main" id="{4B8A471C-7F53-D040-A4C1-246F24751D78}"/>
              </a:ext>
            </a:extLst>
          </p:cNvPr>
          <p:cNvSpPr/>
          <p:nvPr/>
        </p:nvSpPr>
        <p:spPr>
          <a:xfrm>
            <a:off x="3267363" y="3133764"/>
            <a:ext cx="1016321" cy="841699"/>
          </a:xfrm>
          <a:prstGeom prst="cube">
            <a:avLst>
              <a:gd name="adj" fmla="val 88243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24" name="Cube 123">
            <a:extLst>
              <a:ext uri="{FF2B5EF4-FFF2-40B4-BE49-F238E27FC236}">
                <a16:creationId xmlns:a16="http://schemas.microsoft.com/office/drawing/2014/main" id="{9602D21F-ED8C-484C-B46B-6CF53AAC2841}"/>
              </a:ext>
            </a:extLst>
          </p:cNvPr>
          <p:cNvSpPr/>
          <p:nvPr/>
        </p:nvSpPr>
        <p:spPr>
          <a:xfrm>
            <a:off x="3267363" y="3032325"/>
            <a:ext cx="1016321" cy="841699"/>
          </a:xfrm>
          <a:prstGeom prst="cube">
            <a:avLst>
              <a:gd name="adj" fmla="val 88243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25" name="Cube 124">
            <a:extLst>
              <a:ext uri="{FF2B5EF4-FFF2-40B4-BE49-F238E27FC236}">
                <a16:creationId xmlns:a16="http://schemas.microsoft.com/office/drawing/2014/main" id="{9C2530CA-F3FC-B243-AA0F-97C3AF044CDD}"/>
              </a:ext>
            </a:extLst>
          </p:cNvPr>
          <p:cNvSpPr/>
          <p:nvPr/>
        </p:nvSpPr>
        <p:spPr>
          <a:xfrm>
            <a:off x="3267363" y="2929577"/>
            <a:ext cx="1016321" cy="841699"/>
          </a:xfrm>
          <a:prstGeom prst="cube">
            <a:avLst>
              <a:gd name="adj" fmla="val 88243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84" name="Parallelogram 83">
            <a:extLst>
              <a:ext uri="{FF2B5EF4-FFF2-40B4-BE49-F238E27FC236}">
                <a16:creationId xmlns:a16="http://schemas.microsoft.com/office/drawing/2014/main" id="{9A57360E-8854-1C43-B618-C4C6FF1CF926}"/>
              </a:ext>
            </a:extLst>
          </p:cNvPr>
          <p:cNvSpPr/>
          <p:nvPr/>
        </p:nvSpPr>
        <p:spPr>
          <a:xfrm rot="5400000" flipV="1">
            <a:off x="3082295" y="2951798"/>
            <a:ext cx="1680493" cy="738186"/>
          </a:xfrm>
          <a:prstGeom prst="parallelogram">
            <a:avLst>
              <a:gd name="adj" fmla="val 99286"/>
            </a:avLst>
          </a:prstGeom>
          <a:solidFill>
            <a:srgbClr val="4472C4">
              <a:alpha val="2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9B06A292-DBE8-664C-87F3-DA6354FFE54E}"/>
              </a:ext>
            </a:extLst>
          </p:cNvPr>
          <p:cNvSpPr/>
          <p:nvPr/>
        </p:nvSpPr>
        <p:spPr>
          <a:xfrm>
            <a:off x="2291677" y="4455116"/>
            <a:ext cx="67910" cy="58478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4C08DBD8-6BB4-8740-B32D-F1F83BFD07C5}"/>
              </a:ext>
            </a:extLst>
          </p:cNvPr>
          <p:cNvSpPr/>
          <p:nvPr/>
        </p:nvSpPr>
        <p:spPr>
          <a:xfrm>
            <a:off x="2492719" y="4460581"/>
            <a:ext cx="67910" cy="58478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51" name="Oval 150">
            <a:extLst>
              <a:ext uri="{FF2B5EF4-FFF2-40B4-BE49-F238E27FC236}">
                <a16:creationId xmlns:a16="http://schemas.microsoft.com/office/drawing/2014/main" id="{98E63C06-A40E-9E48-BC83-6B4B698B8B69}"/>
              </a:ext>
            </a:extLst>
          </p:cNvPr>
          <p:cNvSpPr/>
          <p:nvPr/>
        </p:nvSpPr>
        <p:spPr>
          <a:xfrm>
            <a:off x="2619699" y="4460580"/>
            <a:ext cx="67910" cy="58478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7A40A891-8655-6C44-BCB0-7D2593B734C9}"/>
              </a:ext>
            </a:extLst>
          </p:cNvPr>
          <p:cNvGrpSpPr/>
          <p:nvPr/>
        </p:nvGrpSpPr>
        <p:grpSpPr>
          <a:xfrm rot="17955880">
            <a:off x="1857115" y="4407369"/>
            <a:ext cx="94012" cy="148742"/>
            <a:chOff x="2783242" y="3962926"/>
            <a:chExt cx="93758" cy="180181"/>
          </a:xfrm>
        </p:grpSpPr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1F083CFC-0BF9-C44E-BD49-800BAE49F2B9}"/>
                </a:ext>
              </a:extLst>
            </p:cNvPr>
            <p:cNvCxnSpPr/>
            <p:nvPr/>
          </p:nvCxnSpPr>
          <p:spPr>
            <a:xfrm>
              <a:off x="2786772" y="3962926"/>
              <a:ext cx="0" cy="9009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B58C5DB9-6451-DD49-82D7-DD7E65A06605}"/>
                </a:ext>
              </a:extLst>
            </p:cNvPr>
            <p:cNvCxnSpPr>
              <a:cxnSpLocks/>
            </p:cNvCxnSpPr>
            <p:nvPr/>
          </p:nvCxnSpPr>
          <p:spPr>
            <a:xfrm>
              <a:off x="2783242" y="4053016"/>
              <a:ext cx="9375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3FE909BE-6DF4-2042-A90C-7E271B6DAAB8}"/>
                </a:ext>
              </a:extLst>
            </p:cNvPr>
            <p:cNvCxnSpPr>
              <a:cxnSpLocks/>
            </p:cNvCxnSpPr>
            <p:nvPr/>
          </p:nvCxnSpPr>
          <p:spPr>
            <a:xfrm>
              <a:off x="2877000" y="4053016"/>
              <a:ext cx="0" cy="9009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92" name="Straight Connector 191">
            <a:extLst>
              <a:ext uri="{FF2B5EF4-FFF2-40B4-BE49-F238E27FC236}">
                <a16:creationId xmlns:a16="http://schemas.microsoft.com/office/drawing/2014/main" id="{515AED49-9CB8-CA44-A209-C250A8CC8A11}"/>
              </a:ext>
            </a:extLst>
          </p:cNvPr>
          <p:cNvCxnSpPr>
            <a:cxnSpLocks/>
            <a:endCxn id="126" idx="2"/>
          </p:cNvCxnSpPr>
          <p:nvPr/>
        </p:nvCxnSpPr>
        <p:spPr>
          <a:xfrm flipH="1" flipV="1">
            <a:off x="1803313" y="4467930"/>
            <a:ext cx="2910" cy="19988"/>
          </a:xfrm>
          <a:prstGeom prst="line">
            <a:avLst/>
          </a:prstGeom>
          <a:ln>
            <a:prstDash val="dash"/>
            <a:headEnd type="none" w="med" len="med"/>
            <a:tailEnd type="none" w="med" len="med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13237099-D4C5-E449-850A-101E3B5C44FB}"/>
              </a:ext>
            </a:extLst>
          </p:cNvPr>
          <p:cNvCxnSpPr>
            <a:cxnSpLocks/>
          </p:cNvCxnSpPr>
          <p:nvPr/>
        </p:nvCxnSpPr>
        <p:spPr>
          <a:xfrm flipV="1">
            <a:off x="1608455" y="2221249"/>
            <a:ext cx="1079154" cy="873498"/>
          </a:xfrm>
          <a:prstGeom prst="line">
            <a:avLst/>
          </a:prstGeom>
          <a:ln w="285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9" name="Rectangle 158">
                <a:extLst>
                  <a:ext uri="{FF2B5EF4-FFF2-40B4-BE49-F238E27FC236}">
                    <a16:creationId xmlns:a16="http://schemas.microsoft.com/office/drawing/2014/main" id="{9F04633E-8A54-9449-A7E1-AF647C02A7E3}"/>
                  </a:ext>
                </a:extLst>
              </p:cNvPr>
              <p:cNvSpPr/>
              <p:nvPr/>
            </p:nvSpPr>
            <p:spPr>
              <a:xfrm>
                <a:off x="1292752" y="2884784"/>
                <a:ext cx="397866" cy="40010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000" i="1" smtClean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Λ</m:t>
                      </m:r>
                    </m:oMath>
                  </m:oMathPara>
                </a14:m>
                <a:endParaRPr lang="en-US" sz="2000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59" name="Rectangle 158">
                <a:extLst>
                  <a:ext uri="{FF2B5EF4-FFF2-40B4-BE49-F238E27FC236}">
                    <a16:creationId xmlns:a16="http://schemas.microsoft.com/office/drawing/2014/main" id="{9F04633E-8A54-9449-A7E1-AF647C02A7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2752" y="2884784"/>
                <a:ext cx="397866" cy="40010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755BC9D0-DC8F-F04B-8F60-EAEBF1EC5A35}"/>
              </a:ext>
            </a:extLst>
          </p:cNvPr>
          <p:cNvCxnSpPr>
            <a:cxnSpLocks/>
          </p:cNvCxnSpPr>
          <p:nvPr/>
        </p:nvCxnSpPr>
        <p:spPr>
          <a:xfrm flipV="1">
            <a:off x="1777629" y="1916515"/>
            <a:ext cx="842070" cy="692681"/>
          </a:xfrm>
          <a:prstGeom prst="line">
            <a:avLst/>
          </a:prstGeom>
          <a:ln>
            <a:prstDash val="dash"/>
            <a:headEnd type="none" w="med" len="med"/>
            <a:tailEnd type="none" w="med" len="med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TextBox 171">
            <a:extLst>
              <a:ext uri="{FF2B5EF4-FFF2-40B4-BE49-F238E27FC236}">
                <a16:creationId xmlns:a16="http://schemas.microsoft.com/office/drawing/2014/main" id="{341E1286-AC65-5A46-B58F-B8D7EDB774AE}"/>
              </a:ext>
            </a:extLst>
          </p:cNvPr>
          <p:cNvSpPr txBox="1"/>
          <p:nvPr/>
        </p:nvSpPr>
        <p:spPr>
          <a:xfrm>
            <a:off x="1507169" y="2502709"/>
            <a:ext cx="377027" cy="253916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sz="1000" i="1" dirty="0">
                <a:solidFill>
                  <a:srgbClr val="0070C0"/>
                </a:solidFill>
              </a:rPr>
              <a:t>0.5</a:t>
            </a:r>
            <a:r>
              <a:rPr lang="en-US" sz="1000" i="1" baseline="-25000" dirty="0">
                <a:solidFill>
                  <a:srgbClr val="0070C0"/>
                </a:solidFill>
              </a:rPr>
              <a:t> </a:t>
            </a: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C72FDD0B-9786-5942-B704-D9D245A566BC}"/>
              </a:ext>
            </a:extLst>
          </p:cNvPr>
          <p:cNvSpPr txBox="1"/>
          <p:nvPr/>
        </p:nvSpPr>
        <p:spPr>
          <a:xfrm>
            <a:off x="2547213" y="3325412"/>
            <a:ext cx="274434" cy="253916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sz="1000" i="1" dirty="0">
                <a:solidFill>
                  <a:srgbClr val="0070C0"/>
                </a:solidFill>
              </a:rPr>
              <a:t>1</a:t>
            </a:r>
            <a:r>
              <a:rPr lang="en-US" sz="1000" i="1" baseline="-25000" dirty="0">
                <a:solidFill>
                  <a:srgbClr val="0070C0"/>
                </a:solidFill>
              </a:rPr>
              <a:t> </a:t>
            </a: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59068534-754E-C84F-9386-15E72545D864}"/>
              </a:ext>
            </a:extLst>
          </p:cNvPr>
          <p:cNvSpPr txBox="1"/>
          <p:nvPr/>
        </p:nvSpPr>
        <p:spPr>
          <a:xfrm>
            <a:off x="1601683" y="4315764"/>
            <a:ext cx="274434" cy="253916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sz="1000" i="1" dirty="0">
                <a:solidFill>
                  <a:srgbClr val="0070C0"/>
                </a:solidFill>
              </a:rPr>
              <a:t>0</a:t>
            </a:r>
            <a:r>
              <a:rPr lang="en-US" sz="1000" i="1" baseline="-25000" dirty="0">
                <a:solidFill>
                  <a:srgbClr val="0070C0"/>
                </a:solidFill>
              </a:rPr>
              <a:t> </a:t>
            </a:r>
          </a:p>
        </p:txBody>
      </p:sp>
      <p:sp>
        <p:nvSpPr>
          <p:cNvPr id="78" name="Freeform 77">
            <a:extLst>
              <a:ext uri="{FF2B5EF4-FFF2-40B4-BE49-F238E27FC236}">
                <a16:creationId xmlns:a16="http://schemas.microsoft.com/office/drawing/2014/main" id="{029D2387-30ED-CC4B-A058-D238A2BB72EB}"/>
              </a:ext>
            </a:extLst>
          </p:cNvPr>
          <p:cNvSpPr/>
          <p:nvPr/>
        </p:nvSpPr>
        <p:spPr>
          <a:xfrm>
            <a:off x="1794538" y="2494606"/>
            <a:ext cx="969152" cy="972274"/>
          </a:xfrm>
          <a:custGeom>
            <a:avLst/>
            <a:gdLst>
              <a:gd name="connsiteX0" fmla="*/ 0 w 969152"/>
              <a:gd name="connsiteY0" fmla="*/ 105706 h 972274"/>
              <a:gd name="connsiteX1" fmla="*/ 130126 w 969152"/>
              <a:gd name="connsiteY1" fmla="*/ 45918 h 972274"/>
              <a:gd name="connsiteX2" fmla="*/ 203982 w 969152"/>
              <a:gd name="connsiteY2" fmla="*/ 17783 h 972274"/>
              <a:gd name="connsiteX3" fmla="*/ 302456 w 969152"/>
              <a:gd name="connsiteY3" fmla="*/ 3715 h 972274"/>
              <a:gd name="connsiteX4" fmla="*/ 446649 w 969152"/>
              <a:gd name="connsiteY4" fmla="*/ 3715 h 972274"/>
              <a:gd name="connsiteX5" fmla="*/ 580293 w 969152"/>
              <a:gd name="connsiteY5" fmla="*/ 45918 h 972274"/>
              <a:gd name="connsiteX6" fmla="*/ 657665 w 969152"/>
              <a:gd name="connsiteY6" fmla="*/ 98672 h 972274"/>
              <a:gd name="connsiteX7" fmla="*/ 777240 w 969152"/>
              <a:gd name="connsiteY7" fmla="*/ 232315 h 972274"/>
              <a:gd name="connsiteX8" fmla="*/ 826477 w 969152"/>
              <a:gd name="connsiteY8" fmla="*/ 320238 h 972274"/>
              <a:gd name="connsiteX9" fmla="*/ 882748 w 969152"/>
              <a:gd name="connsiteY9" fmla="*/ 460915 h 972274"/>
              <a:gd name="connsiteX10" fmla="*/ 928468 w 969152"/>
              <a:gd name="connsiteY10" fmla="*/ 654346 h 972274"/>
              <a:gd name="connsiteX11" fmla="*/ 967154 w 969152"/>
              <a:gd name="connsiteY11" fmla="*/ 935700 h 972274"/>
              <a:gd name="connsiteX12" fmla="*/ 960120 w 969152"/>
              <a:gd name="connsiteY12" fmla="*/ 960318 h 972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69152" h="972274">
                <a:moveTo>
                  <a:pt x="0" y="105706"/>
                </a:moveTo>
                <a:cubicBezTo>
                  <a:pt x="48064" y="83139"/>
                  <a:pt x="96129" y="60572"/>
                  <a:pt x="130126" y="45918"/>
                </a:cubicBezTo>
                <a:cubicBezTo>
                  <a:pt x="164123" y="31264"/>
                  <a:pt x="175260" y="24817"/>
                  <a:pt x="203982" y="17783"/>
                </a:cubicBezTo>
                <a:cubicBezTo>
                  <a:pt x="232704" y="10749"/>
                  <a:pt x="262012" y="6060"/>
                  <a:pt x="302456" y="3715"/>
                </a:cubicBezTo>
                <a:cubicBezTo>
                  <a:pt x="342901" y="1370"/>
                  <a:pt x="400343" y="-3319"/>
                  <a:pt x="446649" y="3715"/>
                </a:cubicBezTo>
                <a:cubicBezTo>
                  <a:pt x="492955" y="10749"/>
                  <a:pt x="545124" y="30092"/>
                  <a:pt x="580293" y="45918"/>
                </a:cubicBezTo>
                <a:cubicBezTo>
                  <a:pt x="615462" y="61744"/>
                  <a:pt x="624841" y="67606"/>
                  <a:pt x="657665" y="98672"/>
                </a:cubicBezTo>
                <a:cubicBezTo>
                  <a:pt x="690489" y="129738"/>
                  <a:pt x="749105" y="195387"/>
                  <a:pt x="777240" y="232315"/>
                </a:cubicBezTo>
                <a:cubicBezTo>
                  <a:pt x="805375" y="269243"/>
                  <a:pt x="808892" y="282138"/>
                  <a:pt x="826477" y="320238"/>
                </a:cubicBezTo>
                <a:cubicBezTo>
                  <a:pt x="844062" y="358338"/>
                  <a:pt x="865750" y="405230"/>
                  <a:pt x="882748" y="460915"/>
                </a:cubicBezTo>
                <a:cubicBezTo>
                  <a:pt x="899746" y="516600"/>
                  <a:pt x="914400" y="575215"/>
                  <a:pt x="928468" y="654346"/>
                </a:cubicBezTo>
                <a:cubicBezTo>
                  <a:pt x="942536" y="733477"/>
                  <a:pt x="961879" y="884705"/>
                  <a:pt x="967154" y="935700"/>
                </a:cubicBezTo>
                <a:cubicBezTo>
                  <a:pt x="972429" y="986695"/>
                  <a:pt x="966274" y="973506"/>
                  <a:pt x="960120" y="960318"/>
                </a:cubicBezTo>
              </a:path>
            </a:pathLst>
          </a:custGeom>
          <a:noFill/>
          <a:ln w="1270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4" name="Straight Connector 183">
            <a:extLst>
              <a:ext uri="{FF2B5EF4-FFF2-40B4-BE49-F238E27FC236}">
                <a16:creationId xmlns:a16="http://schemas.microsoft.com/office/drawing/2014/main" id="{699B4B8A-9686-2844-AD07-07A873DBCD26}"/>
              </a:ext>
            </a:extLst>
          </p:cNvPr>
          <p:cNvCxnSpPr>
            <a:cxnSpLocks/>
          </p:cNvCxnSpPr>
          <p:nvPr/>
        </p:nvCxnSpPr>
        <p:spPr>
          <a:xfrm>
            <a:off x="1793258" y="2601944"/>
            <a:ext cx="2277980" cy="10013"/>
          </a:xfrm>
          <a:prstGeom prst="line">
            <a:avLst/>
          </a:prstGeom>
          <a:ln>
            <a:prstDash val="dash"/>
            <a:headEnd type="none" w="med" len="med"/>
            <a:tailEnd type="none" w="med" len="med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85B355B1-0121-2740-B7D5-E439B04DD434}"/>
              </a:ext>
            </a:extLst>
          </p:cNvPr>
          <p:cNvCxnSpPr/>
          <p:nvPr/>
        </p:nvCxnSpPr>
        <p:spPr>
          <a:xfrm>
            <a:off x="0" y="434503"/>
            <a:ext cx="12192000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96236C7C-A93E-A746-800F-E8B118B9A469}"/>
              </a:ext>
            </a:extLst>
          </p:cNvPr>
          <p:cNvSpPr txBox="1"/>
          <p:nvPr/>
        </p:nvSpPr>
        <p:spPr>
          <a:xfrm>
            <a:off x="9708563" y="3354215"/>
            <a:ext cx="2301484" cy="101566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2.</a:t>
            </a:r>
            <a:r>
              <a:rPr lang="en-US" sz="1200" dirty="0"/>
              <a:t> A fast Approximate </a:t>
            </a:r>
            <a:r>
              <a:rPr lang="en-US" sz="1200" i="1" dirty="0"/>
              <a:t>Triangle</a:t>
            </a:r>
            <a:r>
              <a:rPr lang="en-US" sz="1200" dirty="0"/>
              <a:t> bound is used to establish the </a:t>
            </a:r>
            <a:r>
              <a:rPr lang="en-US" sz="1200" dirty="0" err="1"/>
              <a:t>Nb</a:t>
            </a:r>
            <a:r>
              <a:rPr lang="en-US" sz="1200" dirty="0"/>
              <a:t> point after which analytical proof takes over (currently ‘unmollified’, but prime 2 available).  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6B3021-8F17-6448-861E-0E4209CA2C20}"/>
              </a:ext>
            </a:extLst>
          </p:cNvPr>
          <p:cNvSpPr txBox="1"/>
          <p:nvPr/>
        </p:nvSpPr>
        <p:spPr>
          <a:xfrm>
            <a:off x="3081946" y="4645260"/>
            <a:ext cx="407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  <a:r>
              <a:rPr lang="en-US" baseline="-25000" dirty="0"/>
              <a:t>a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A5636A83-5E3E-AA42-85A3-566705AD76DD}"/>
              </a:ext>
            </a:extLst>
          </p:cNvPr>
          <p:cNvSpPr txBox="1"/>
          <p:nvPr/>
        </p:nvSpPr>
        <p:spPr>
          <a:xfrm>
            <a:off x="8769697" y="4592763"/>
            <a:ext cx="413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</a:t>
            </a:r>
            <a:r>
              <a:rPr lang="en-US" baseline="-25000" dirty="0" err="1"/>
              <a:t>b</a:t>
            </a:r>
            <a:endParaRPr lang="en-US" baseline="-25000" dirty="0"/>
          </a:p>
        </p:txBody>
      </p:sp>
      <p:sp>
        <p:nvSpPr>
          <p:cNvPr id="77" name="Parallelogram 76">
            <a:extLst>
              <a:ext uri="{FF2B5EF4-FFF2-40B4-BE49-F238E27FC236}">
                <a16:creationId xmlns:a16="http://schemas.microsoft.com/office/drawing/2014/main" id="{C8399FA4-8122-E646-AB07-F407D7EED1CE}"/>
              </a:ext>
            </a:extLst>
          </p:cNvPr>
          <p:cNvSpPr/>
          <p:nvPr/>
        </p:nvSpPr>
        <p:spPr>
          <a:xfrm>
            <a:off x="3543808" y="2476054"/>
            <a:ext cx="6496060" cy="748172"/>
          </a:xfrm>
          <a:prstGeom prst="parallelogram">
            <a:avLst>
              <a:gd name="adj" fmla="val 101147"/>
            </a:avLst>
          </a:prstGeom>
          <a:solidFill>
            <a:srgbClr val="C5E0B4">
              <a:alpha val="9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3600C10-6B91-BF43-B277-DB4AB40C4303}"/>
              </a:ext>
            </a:extLst>
          </p:cNvPr>
          <p:cNvCxnSpPr>
            <a:cxnSpLocks/>
          </p:cNvCxnSpPr>
          <p:nvPr/>
        </p:nvCxnSpPr>
        <p:spPr>
          <a:xfrm>
            <a:off x="3556011" y="3228246"/>
            <a:ext cx="5695878" cy="2708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8DEF40E9-E6C2-1242-B686-69B7F2D2D03C}"/>
              </a:ext>
            </a:extLst>
          </p:cNvPr>
          <p:cNvSpPr txBox="1"/>
          <p:nvPr/>
        </p:nvSpPr>
        <p:spPr>
          <a:xfrm>
            <a:off x="4964466" y="800786"/>
            <a:ext cx="2975202" cy="8309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3.</a:t>
            </a:r>
            <a:r>
              <a:rPr lang="en-US" sz="1200" dirty="0"/>
              <a:t> Only the lower </a:t>
            </a:r>
            <a:r>
              <a:rPr lang="en-US" sz="1200" i="1" dirty="0"/>
              <a:t>Lemma</a:t>
            </a:r>
            <a:r>
              <a:rPr lang="en-US" sz="1200" dirty="0"/>
              <a:t> bound for the </a:t>
            </a:r>
            <a:r>
              <a:rPr lang="en-US" sz="1200" b="1" dirty="0"/>
              <a:t>line</a:t>
            </a:r>
            <a:r>
              <a:rPr lang="en-US" sz="1200" dirty="0"/>
              <a:t> y</a:t>
            </a:r>
            <a:r>
              <a:rPr lang="en-US" sz="1200" baseline="-25000" dirty="0"/>
              <a:t>0</a:t>
            </a:r>
            <a:r>
              <a:rPr lang="en-US" sz="1200" dirty="0"/>
              <a:t>, t</a:t>
            </a:r>
            <a:r>
              <a:rPr lang="en-US" sz="1200" baseline="-25000" dirty="0"/>
              <a:t>0</a:t>
            </a:r>
            <a:r>
              <a:rPr lang="en-US" sz="1200" dirty="0"/>
              <a:t> needs to be verified to stay above the error bounds, since the Lemma bound monotonically increases for y  going to 1. </a:t>
            </a:r>
            <a:endParaRPr lang="en-US" sz="1200" baseline="-25000" dirty="0"/>
          </a:p>
        </p:txBody>
      </p: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F9042EBB-1127-AD4F-BE3D-7413512D3061}"/>
              </a:ext>
            </a:extLst>
          </p:cNvPr>
          <p:cNvCxnSpPr>
            <a:cxnSpLocks/>
            <a:stCxn id="89" idx="2"/>
          </p:cNvCxnSpPr>
          <p:nvPr/>
        </p:nvCxnSpPr>
        <p:spPr>
          <a:xfrm flipH="1">
            <a:off x="5165025" y="1631783"/>
            <a:ext cx="1287042" cy="1605717"/>
          </a:xfrm>
          <a:prstGeom prst="line">
            <a:avLst/>
          </a:prstGeom>
          <a:ln>
            <a:prstDash val="lg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Arc 91">
            <a:extLst>
              <a:ext uri="{FF2B5EF4-FFF2-40B4-BE49-F238E27FC236}">
                <a16:creationId xmlns:a16="http://schemas.microsoft.com/office/drawing/2014/main" id="{DF7CB95B-83E1-F144-A570-DC0666DE2D47}"/>
              </a:ext>
            </a:extLst>
          </p:cNvPr>
          <p:cNvSpPr/>
          <p:nvPr/>
        </p:nvSpPr>
        <p:spPr>
          <a:xfrm rot="19246741">
            <a:off x="8548191" y="2265669"/>
            <a:ext cx="655351" cy="4969249"/>
          </a:xfrm>
          <a:prstGeom prst="arc">
            <a:avLst>
              <a:gd name="adj1" fmla="val 16200000"/>
              <a:gd name="adj2" fmla="val 18715804"/>
            </a:avLst>
          </a:prstGeom>
          <a:ln>
            <a:solidFill>
              <a:srgbClr val="FF0000"/>
            </a:solidFill>
            <a:headEnd type="triangle" w="sm" len="sm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90C8558D-43D0-2E45-B6F0-AF3F244A6E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3541" y="2873725"/>
            <a:ext cx="113572" cy="111704"/>
          </a:xfrm>
          <a:prstGeom prst="rect">
            <a:avLst/>
          </a:prstGeom>
        </p:spPr>
      </p:pic>
      <p:sp>
        <p:nvSpPr>
          <p:cNvPr id="94" name="Parallelogram 93">
            <a:extLst>
              <a:ext uri="{FF2B5EF4-FFF2-40B4-BE49-F238E27FC236}">
                <a16:creationId xmlns:a16="http://schemas.microsoft.com/office/drawing/2014/main" id="{D528EF99-74C0-EF4E-9BCB-2BC604C9260C}"/>
              </a:ext>
            </a:extLst>
          </p:cNvPr>
          <p:cNvSpPr/>
          <p:nvPr/>
        </p:nvSpPr>
        <p:spPr>
          <a:xfrm>
            <a:off x="7629604" y="2833068"/>
            <a:ext cx="870024" cy="370608"/>
          </a:xfrm>
          <a:prstGeom prst="parallelogram">
            <a:avLst>
              <a:gd name="adj" fmla="val 101147"/>
            </a:avLst>
          </a:prstGeom>
          <a:solidFill>
            <a:srgbClr val="C5E0B4">
              <a:alpha val="7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8384FC67-8597-FB49-9E2A-21ACFF09D030}"/>
              </a:ext>
            </a:extLst>
          </p:cNvPr>
          <p:cNvSpPr txBox="1"/>
          <p:nvPr/>
        </p:nvSpPr>
        <p:spPr>
          <a:xfrm>
            <a:off x="4210579" y="5024642"/>
            <a:ext cx="3184504" cy="10156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A fast “Sawtooth” mechanism has been developed, that only calculates the required incremental </a:t>
            </a:r>
            <a:r>
              <a:rPr lang="en-US" sz="1200" i="1" dirty="0"/>
              <a:t>Lemma</a:t>
            </a:r>
            <a:r>
              <a:rPr lang="en-US" sz="1200" dirty="0"/>
              <a:t> Bound terms and only requires a full calculation when the incremental bound passes a user defined threshold.</a:t>
            </a:r>
          </a:p>
        </p:txBody>
      </p: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C947F0A3-F045-4E44-9B17-7F8F9E924EAA}"/>
              </a:ext>
            </a:extLst>
          </p:cNvPr>
          <p:cNvCxnSpPr>
            <a:cxnSpLocks/>
            <a:stCxn id="96" idx="0"/>
            <a:endCxn id="77" idx="3"/>
          </p:cNvCxnSpPr>
          <p:nvPr/>
        </p:nvCxnSpPr>
        <p:spPr>
          <a:xfrm flipV="1">
            <a:off x="5802831" y="3224226"/>
            <a:ext cx="610630" cy="1800416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FAE4FF07-FAFD-3D4B-8B96-947A76BD50DC}"/>
              </a:ext>
            </a:extLst>
          </p:cNvPr>
          <p:cNvSpPr txBox="1"/>
          <p:nvPr/>
        </p:nvSpPr>
        <p:spPr>
          <a:xfrm>
            <a:off x="772769" y="5135280"/>
            <a:ext cx="2009719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1.</a:t>
            </a:r>
            <a:r>
              <a:rPr lang="en-US" sz="1050" b="1" dirty="0"/>
              <a:t> </a:t>
            </a:r>
            <a:r>
              <a:rPr lang="en-US" sz="1200" dirty="0"/>
              <a:t>Select a ‘mollifier’ that makes the </a:t>
            </a:r>
            <a:r>
              <a:rPr lang="en-US" sz="1200" i="1" dirty="0"/>
              <a:t>Lemma</a:t>
            </a:r>
            <a:r>
              <a:rPr lang="en-US" sz="1200" dirty="0"/>
              <a:t> bound sufficiently positive.</a:t>
            </a:r>
            <a:endParaRPr lang="en-US" sz="1200" baseline="-25000" dirty="0"/>
          </a:p>
        </p:txBody>
      </p: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B75A8DA1-0316-3849-991D-7431CA5CE3F8}"/>
              </a:ext>
            </a:extLst>
          </p:cNvPr>
          <p:cNvCxnSpPr>
            <a:cxnSpLocks/>
            <a:stCxn id="105" idx="3"/>
          </p:cNvCxnSpPr>
          <p:nvPr/>
        </p:nvCxnSpPr>
        <p:spPr>
          <a:xfrm flipV="1">
            <a:off x="2782488" y="4941908"/>
            <a:ext cx="412355" cy="516538"/>
          </a:xfrm>
          <a:prstGeom prst="line">
            <a:avLst/>
          </a:prstGeom>
          <a:ln>
            <a:prstDash val="lg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AC365544-204B-274D-A64F-1C042CA4BD84}"/>
              </a:ext>
            </a:extLst>
          </p:cNvPr>
          <p:cNvSpPr txBox="1"/>
          <p:nvPr/>
        </p:nvSpPr>
        <p:spPr>
          <a:xfrm>
            <a:off x="4062100" y="6278143"/>
            <a:ext cx="48024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Possible trajectory of complex zeros that should be “blocked”.</a:t>
            </a:r>
          </a:p>
        </p:txBody>
      </p: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65E8C4E6-3A18-6241-A97D-9E2C80B8391D}"/>
              </a:ext>
            </a:extLst>
          </p:cNvPr>
          <p:cNvCxnSpPr/>
          <p:nvPr/>
        </p:nvCxnSpPr>
        <p:spPr>
          <a:xfrm>
            <a:off x="3630019" y="6441176"/>
            <a:ext cx="433282" cy="0"/>
          </a:xfrm>
          <a:prstGeom prst="line">
            <a:avLst/>
          </a:prstGeom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Rounded Rectangle 127">
            <a:extLst>
              <a:ext uri="{FF2B5EF4-FFF2-40B4-BE49-F238E27FC236}">
                <a16:creationId xmlns:a16="http://schemas.microsoft.com/office/drawing/2014/main" id="{8AEC01DD-30F8-2D40-BAC6-CC4C174CD953}"/>
              </a:ext>
            </a:extLst>
          </p:cNvPr>
          <p:cNvSpPr/>
          <p:nvPr/>
        </p:nvSpPr>
        <p:spPr>
          <a:xfrm>
            <a:off x="9101358" y="5260616"/>
            <a:ext cx="2736434" cy="982731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Available software tools:</a:t>
            </a:r>
          </a:p>
          <a:p>
            <a:pPr marL="171450" indent="-171450">
              <a:buFont typeface="Wingdings" pitchFamily="2" charset="2"/>
              <a:buChar char="Ø"/>
            </a:pPr>
            <a:r>
              <a:rPr lang="en-US" sz="1200" dirty="0" err="1">
                <a:solidFill>
                  <a:schemeClr val="tx1"/>
                </a:solidFill>
              </a:rPr>
              <a:t>N</a:t>
            </a:r>
            <a:r>
              <a:rPr lang="en-US" sz="1200" baseline="-25000" dirty="0" err="1">
                <a:solidFill>
                  <a:schemeClr val="tx1"/>
                </a:solidFill>
              </a:rPr>
              <a:t>a</a:t>
            </a:r>
            <a:r>
              <a:rPr lang="en-US" sz="1200" dirty="0" err="1">
                <a:solidFill>
                  <a:schemeClr val="tx1"/>
                </a:solidFill>
              </a:rPr>
              <a:t>_Lemmabound_calculator</a:t>
            </a:r>
            <a:endParaRPr lang="en-US" sz="1200" dirty="0">
              <a:solidFill>
                <a:schemeClr val="tx1"/>
              </a:solidFill>
            </a:endParaRPr>
          </a:p>
          <a:p>
            <a:pPr marL="171450" indent="-171450">
              <a:buFont typeface="Wingdings" pitchFamily="2" charset="2"/>
              <a:buChar char="Ø"/>
            </a:pPr>
            <a:r>
              <a:rPr lang="en-US" sz="1200" dirty="0" err="1">
                <a:solidFill>
                  <a:schemeClr val="tx1"/>
                </a:solidFill>
              </a:rPr>
              <a:t>N</a:t>
            </a:r>
            <a:r>
              <a:rPr lang="en-US" sz="1200" baseline="-25000" dirty="0" err="1">
                <a:solidFill>
                  <a:schemeClr val="tx1"/>
                </a:solidFill>
              </a:rPr>
              <a:t>b</a:t>
            </a:r>
            <a:r>
              <a:rPr lang="en-US" sz="1200" dirty="0" err="1">
                <a:solidFill>
                  <a:schemeClr val="tx1"/>
                </a:solidFill>
              </a:rPr>
              <a:t>_Location_Finder</a:t>
            </a:r>
            <a:endParaRPr lang="en-US" sz="1200" dirty="0">
              <a:solidFill>
                <a:schemeClr val="tx1"/>
              </a:solidFill>
            </a:endParaRPr>
          </a:p>
          <a:p>
            <a:pPr marL="171450" indent="-171450">
              <a:buFont typeface="Wingdings" pitchFamily="2" charset="2"/>
              <a:buChar char="Ø"/>
            </a:pPr>
            <a:r>
              <a:rPr lang="en-US" sz="1200" dirty="0" err="1">
                <a:solidFill>
                  <a:schemeClr val="tx1"/>
                </a:solidFill>
              </a:rPr>
              <a:t>LemmaBound_Sawtooth_calculator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3EA99D8C-FB43-F148-AC1E-887C26C8570F}"/>
              </a:ext>
            </a:extLst>
          </p:cNvPr>
          <p:cNvCxnSpPr>
            <a:cxnSpLocks/>
            <a:stCxn id="3" idx="2"/>
            <a:endCxn id="76" idx="3"/>
          </p:cNvCxnSpPr>
          <p:nvPr/>
        </p:nvCxnSpPr>
        <p:spPr>
          <a:xfrm flipH="1">
            <a:off x="9183593" y="4369878"/>
            <a:ext cx="1675712" cy="407551"/>
          </a:xfrm>
          <a:prstGeom prst="line">
            <a:avLst/>
          </a:prstGeom>
          <a:ln>
            <a:prstDash val="lg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64566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72190</TotalTime>
  <Words>1584</Words>
  <Application>Microsoft Office PowerPoint</Application>
  <PresentationFormat>Widescreen</PresentationFormat>
  <Paragraphs>279</Paragraphs>
  <Slides>12</Slides>
  <Notes>7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1" baseType="lpstr">
      <vt:lpstr>Arial</vt:lpstr>
      <vt:lpstr>Arial Hebrew</vt:lpstr>
      <vt:lpstr>Calibri</vt:lpstr>
      <vt:lpstr>Calibri Light</vt:lpstr>
      <vt:lpstr>Cambria Math</vt:lpstr>
      <vt:lpstr>Verdana</vt:lpstr>
      <vt:lpstr>Wingdings</vt:lpstr>
      <vt:lpstr>Office Theme</vt:lpstr>
      <vt:lpstr>Microsoft Excel Worksheet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 DD</dc:creator>
  <cp:lastModifiedBy>MUCHHAL KALPESH</cp:lastModifiedBy>
  <cp:revision>298</cp:revision>
  <cp:lastPrinted>2018-06-26T22:08:41Z</cp:lastPrinted>
  <dcterms:created xsi:type="dcterms:W3CDTF">2018-03-31T14:05:09Z</dcterms:created>
  <dcterms:modified xsi:type="dcterms:W3CDTF">2018-09-06T03:03:36Z</dcterms:modified>
</cp:coreProperties>
</file>